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Ubuntu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3" roundtripDataSignature="AMtx7mjnYug1FyJJCUHbhBzmQHb/g37d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Ubuntu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Ubuntu-italic.fntdata"/><Relationship Id="rId30" Type="http://schemas.openxmlformats.org/officeDocument/2006/relationships/font" Target="fonts/Ubuntu-bold.fntdata"/><Relationship Id="rId11" Type="http://schemas.openxmlformats.org/officeDocument/2006/relationships/slide" Target="slides/slide5.xml"/><Relationship Id="rId33" Type="http://customschemas.google.com/relationships/presentationmetadata" Target="metadata"/><Relationship Id="rId10" Type="http://schemas.openxmlformats.org/officeDocument/2006/relationships/slide" Target="slides/slide4.xml"/><Relationship Id="rId32" Type="http://schemas.openxmlformats.org/officeDocument/2006/relationships/font" Target="fonts/Ubuntu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:notes"/>
          <p:cNvSpPr txBox="1"/>
          <p:nvPr/>
        </p:nvSpPr>
        <p:spPr>
          <a:xfrm>
            <a:off x="3881647" y="8686800"/>
            <a:ext cx="2976035" cy="45687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i="0" lang="fr-FR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:notes"/>
          <p:cNvSpPr/>
          <p:nvPr>
            <p:ph idx="2" type="sldImg"/>
          </p:nvPr>
        </p:nvSpPr>
        <p:spPr>
          <a:xfrm>
            <a:off x="381000" y="693738"/>
            <a:ext cx="609441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4" name="Google Shape;284;p1:notes"/>
          <p:cNvSpPr txBox="1"/>
          <p:nvPr>
            <p:ph idx="1" type="body"/>
          </p:nvPr>
        </p:nvSpPr>
        <p:spPr>
          <a:xfrm>
            <a:off x="685800" y="4343237"/>
            <a:ext cx="5486082" cy="41144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7" name="Google Shape;48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2" name="Google Shape;512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d433a6a739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gd433a6a73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0" name="Google Shape;54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5" name="Google Shape;55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d433a6a739_1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3" name="Google Shape;563;gd433a6a739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1" name="Google Shape;57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7a271e3a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7" name="Google Shape;587;g7a271e3a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7a271e3a5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7" name="Google Shape;597;g7a271e3a5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:notes"/>
          <p:cNvSpPr txBox="1"/>
          <p:nvPr/>
        </p:nvSpPr>
        <p:spPr>
          <a:xfrm>
            <a:off x="3881647" y="8686800"/>
            <a:ext cx="297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i="0" lang="fr-FR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2:notes"/>
          <p:cNvSpPr/>
          <p:nvPr>
            <p:ph idx="2" type="sldImg"/>
          </p:nvPr>
        </p:nvSpPr>
        <p:spPr>
          <a:xfrm>
            <a:off x="381000" y="693738"/>
            <a:ext cx="609441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1" name="Google Shape;291;p2:notes"/>
          <p:cNvSpPr txBox="1"/>
          <p:nvPr>
            <p:ph idx="1" type="body"/>
          </p:nvPr>
        </p:nvSpPr>
        <p:spPr>
          <a:xfrm>
            <a:off x="685800" y="4343237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7a271e3a5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5" name="Google Shape;605;g7a271e3a5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22309fb30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4" name="Google Shape;614;g222309fb30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d433a6a739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4" name="Google Shape;634;gd433a6a739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:notes"/>
          <p:cNvSpPr txBox="1"/>
          <p:nvPr/>
        </p:nvSpPr>
        <p:spPr>
          <a:xfrm>
            <a:off x="3881647" y="8686800"/>
            <a:ext cx="297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i="0" lang="fr-FR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3:notes"/>
          <p:cNvSpPr/>
          <p:nvPr>
            <p:ph idx="2" type="sldImg"/>
          </p:nvPr>
        </p:nvSpPr>
        <p:spPr>
          <a:xfrm>
            <a:off x="381000" y="693738"/>
            <a:ext cx="609441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1" name="Google Shape;301;p3:notes"/>
          <p:cNvSpPr txBox="1"/>
          <p:nvPr>
            <p:ph idx="1" type="body"/>
          </p:nvPr>
        </p:nvSpPr>
        <p:spPr>
          <a:xfrm>
            <a:off x="685800" y="4343237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d294124749_2_0:notes"/>
          <p:cNvSpPr txBox="1"/>
          <p:nvPr/>
        </p:nvSpPr>
        <p:spPr>
          <a:xfrm>
            <a:off x="3881647" y="8686800"/>
            <a:ext cx="2976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i="0" lang="fr-FR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gd294124749_2_0:notes"/>
          <p:cNvSpPr/>
          <p:nvPr>
            <p:ph idx="2" type="sldImg"/>
          </p:nvPr>
        </p:nvSpPr>
        <p:spPr>
          <a:xfrm>
            <a:off x="381000" y="693738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9" name="Google Shape;309;gd294124749_2_0:notes"/>
          <p:cNvSpPr txBox="1"/>
          <p:nvPr>
            <p:ph idx="1" type="body"/>
          </p:nvPr>
        </p:nvSpPr>
        <p:spPr>
          <a:xfrm>
            <a:off x="685800" y="4343237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5:notes"/>
          <p:cNvSpPr txBox="1"/>
          <p:nvPr/>
        </p:nvSpPr>
        <p:spPr>
          <a:xfrm>
            <a:off x="3881647" y="8686800"/>
            <a:ext cx="2976035" cy="45687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i="0" lang="fr-FR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15:notes"/>
          <p:cNvSpPr/>
          <p:nvPr>
            <p:ph idx="2" type="sldImg"/>
          </p:nvPr>
        </p:nvSpPr>
        <p:spPr>
          <a:xfrm>
            <a:off x="381000" y="693738"/>
            <a:ext cx="6094413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5" name="Google Shape;325;p15:notes"/>
          <p:cNvSpPr txBox="1"/>
          <p:nvPr>
            <p:ph idx="1" type="body"/>
          </p:nvPr>
        </p:nvSpPr>
        <p:spPr>
          <a:xfrm>
            <a:off x="685800" y="4343237"/>
            <a:ext cx="5486082" cy="41144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1" name="Google Shape;44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" name="Google Shape;46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4" name="Google Shape;47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8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8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8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vec légende" type="picTx">
  <p:cSld name="PICTURE_WITH_CAPTION_TEX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8"/>
          <p:cNvSpPr txBox="1"/>
          <p:nvPr>
            <p:ph type="title"/>
          </p:nvPr>
        </p:nvSpPr>
        <p:spPr>
          <a:xfrm>
            <a:off x="856060" y="457200"/>
            <a:ext cx="4450881" cy="122991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8"/>
          <p:cNvSpPr/>
          <p:nvPr>
            <p:ph idx="2" type="pic"/>
          </p:nvPr>
        </p:nvSpPr>
        <p:spPr>
          <a:xfrm>
            <a:off x="5535541" y="457201"/>
            <a:ext cx="2750018" cy="38861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72" name="Google Shape;172;p38"/>
          <p:cNvSpPr txBox="1"/>
          <p:nvPr>
            <p:ph idx="1" type="body"/>
          </p:nvPr>
        </p:nvSpPr>
        <p:spPr>
          <a:xfrm>
            <a:off x="856058" y="1687114"/>
            <a:ext cx="4450883" cy="2656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173" name="Google Shape;173;p38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38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38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anoramique avec légende">
  <p:cSld name="Image panoramique avec légende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9"/>
          <p:cNvSpPr txBox="1"/>
          <p:nvPr>
            <p:ph type="title"/>
          </p:nvPr>
        </p:nvSpPr>
        <p:spPr>
          <a:xfrm>
            <a:off x="856058" y="3228499"/>
            <a:ext cx="7434266" cy="61451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9"/>
          <p:cNvSpPr/>
          <p:nvPr>
            <p:ph idx="2" type="pic"/>
          </p:nvPr>
        </p:nvSpPr>
        <p:spPr>
          <a:xfrm>
            <a:off x="856058" y="454819"/>
            <a:ext cx="7434266" cy="2474834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79" name="Google Shape;179;p39"/>
          <p:cNvSpPr txBox="1"/>
          <p:nvPr>
            <p:ph idx="1" type="body"/>
          </p:nvPr>
        </p:nvSpPr>
        <p:spPr>
          <a:xfrm>
            <a:off x="856024" y="3843015"/>
            <a:ext cx="7433144" cy="511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180" name="Google Shape;180;p39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39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9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légende">
  <p:cSld name="Titre et légende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0"/>
          <p:cNvSpPr txBox="1"/>
          <p:nvPr>
            <p:ph type="title"/>
          </p:nvPr>
        </p:nvSpPr>
        <p:spPr>
          <a:xfrm>
            <a:off x="856093" y="457200"/>
            <a:ext cx="7429466" cy="2571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40"/>
          <p:cNvSpPr txBox="1"/>
          <p:nvPr>
            <p:ph idx="1" type="body"/>
          </p:nvPr>
        </p:nvSpPr>
        <p:spPr>
          <a:xfrm>
            <a:off x="856058" y="3314700"/>
            <a:ext cx="7428344" cy="1028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186" name="Google Shape;186;p40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40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40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 avec légende">
  <p:cSld name="Citation avec légende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1"/>
          <p:cNvSpPr txBox="1"/>
          <p:nvPr>
            <p:ph type="title"/>
          </p:nvPr>
        </p:nvSpPr>
        <p:spPr>
          <a:xfrm>
            <a:off x="1084659" y="457200"/>
            <a:ext cx="6977064" cy="20613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41"/>
          <p:cNvSpPr txBox="1"/>
          <p:nvPr>
            <p:ph idx="1" type="body"/>
          </p:nvPr>
        </p:nvSpPr>
        <p:spPr>
          <a:xfrm>
            <a:off x="1290484" y="2524168"/>
            <a:ext cx="6564224" cy="4117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192" name="Google Shape;192;p41"/>
          <p:cNvSpPr txBox="1"/>
          <p:nvPr>
            <p:ph idx="2" type="body"/>
          </p:nvPr>
        </p:nvSpPr>
        <p:spPr>
          <a:xfrm>
            <a:off x="856058" y="3232439"/>
            <a:ext cx="7429502" cy="1117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193" name="Google Shape;193;p41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41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41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96" name="Google Shape;196;p41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b="0" i="0" lang="fr-FR" sz="6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41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b="0" i="0" lang="fr-FR" sz="6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te nom">
  <p:cSld name="Carte nom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2"/>
          <p:cNvSpPr txBox="1"/>
          <p:nvPr>
            <p:ph type="title"/>
          </p:nvPr>
        </p:nvSpPr>
        <p:spPr>
          <a:xfrm>
            <a:off x="856058" y="1600531"/>
            <a:ext cx="7429501" cy="18838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42"/>
          <p:cNvSpPr txBox="1"/>
          <p:nvPr>
            <p:ph idx="1" type="body"/>
          </p:nvPr>
        </p:nvSpPr>
        <p:spPr>
          <a:xfrm>
            <a:off x="856023" y="3493241"/>
            <a:ext cx="7428379" cy="8554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201" name="Google Shape;201;p42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42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42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colonnes d’image">
  <p:cSld name="3 colonnes d’image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4"/>
          <p:cNvSpPr txBox="1"/>
          <p:nvPr>
            <p:ph type="title"/>
          </p:nvPr>
        </p:nvSpPr>
        <p:spPr>
          <a:xfrm>
            <a:off x="856059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44"/>
          <p:cNvSpPr txBox="1"/>
          <p:nvPr>
            <p:ph idx="1" type="body"/>
          </p:nvPr>
        </p:nvSpPr>
        <p:spPr>
          <a:xfrm>
            <a:off x="856060" y="3303447"/>
            <a:ext cx="2396430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0" sz="15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07" name="Google Shape;207;p44"/>
          <p:cNvSpPr/>
          <p:nvPr>
            <p:ph idx="2" type="pic"/>
          </p:nvPr>
        </p:nvSpPr>
        <p:spPr>
          <a:xfrm>
            <a:off x="856060" y="2000249"/>
            <a:ext cx="2396430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08" name="Google Shape;208;p44"/>
          <p:cNvSpPr txBox="1"/>
          <p:nvPr>
            <p:ph idx="3" type="body"/>
          </p:nvPr>
        </p:nvSpPr>
        <p:spPr>
          <a:xfrm>
            <a:off x="856060" y="3735644"/>
            <a:ext cx="2396430" cy="6133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209" name="Google Shape;209;p44"/>
          <p:cNvSpPr txBox="1"/>
          <p:nvPr>
            <p:ph idx="4" type="body"/>
          </p:nvPr>
        </p:nvSpPr>
        <p:spPr>
          <a:xfrm>
            <a:off x="3366790" y="3303447"/>
            <a:ext cx="2400300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0" sz="15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10" name="Google Shape;210;p44"/>
          <p:cNvSpPr/>
          <p:nvPr>
            <p:ph idx="5" type="pic"/>
          </p:nvPr>
        </p:nvSpPr>
        <p:spPr>
          <a:xfrm>
            <a:off x="3366790" y="2000249"/>
            <a:ext cx="2399205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11" name="Google Shape;211;p44"/>
          <p:cNvSpPr txBox="1"/>
          <p:nvPr>
            <p:ph idx="6" type="body"/>
          </p:nvPr>
        </p:nvSpPr>
        <p:spPr>
          <a:xfrm>
            <a:off x="3365695" y="3735643"/>
            <a:ext cx="2400300" cy="607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212" name="Google Shape;212;p44"/>
          <p:cNvSpPr txBox="1"/>
          <p:nvPr>
            <p:ph idx="7" type="body"/>
          </p:nvPr>
        </p:nvSpPr>
        <p:spPr>
          <a:xfrm>
            <a:off x="5889426" y="3303446"/>
            <a:ext cx="2393056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0" sz="15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13" name="Google Shape;213;p44"/>
          <p:cNvSpPr/>
          <p:nvPr>
            <p:ph idx="8" type="pic"/>
          </p:nvPr>
        </p:nvSpPr>
        <p:spPr>
          <a:xfrm>
            <a:off x="5889332" y="2000249"/>
            <a:ext cx="2396227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14" name="Google Shape;214;p44"/>
          <p:cNvSpPr txBox="1"/>
          <p:nvPr>
            <p:ph idx="9" type="body"/>
          </p:nvPr>
        </p:nvSpPr>
        <p:spPr>
          <a:xfrm>
            <a:off x="5889332" y="3735641"/>
            <a:ext cx="2396226" cy="6077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215" name="Google Shape;215;p44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44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44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 vertical" type="vertTx">
  <p:cSld name="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5"/>
          <p:cNvSpPr txBox="1"/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45"/>
          <p:cNvSpPr txBox="1"/>
          <p:nvPr>
            <p:ph idx="1" type="body"/>
          </p:nvPr>
        </p:nvSpPr>
        <p:spPr>
          <a:xfrm rot="5400000">
            <a:off x="3242667" y="-699491"/>
            <a:ext cx="2656286" cy="7429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21" name="Google Shape;221;p45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45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45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vertical et texte" type="vertTitleAndTx">
  <p:cSld name="VERTICAL_TITLE_AND_VERTICAL_TEX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6"/>
          <p:cNvSpPr txBox="1"/>
          <p:nvPr>
            <p:ph type="title"/>
          </p:nvPr>
        </p:nvSpPr>
        <p:spPr>
          <a:xfrm rot="5400000">
            <a:off x="5590580" y="1648422"/>
            <a:ext cx="3886201" cy="15037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46"/>
          <p:cNvSpPr txBox="1"/>
          <p:nvPr>
            <p:ph idx="1" type="body"/>
          </p:nvPr>
        </p:nvSpPr>
        <p:spPr>
          <a:xfrm rot="5400000">
            <a:off x="1818678" y="-505421"/>
            <a:ext cx="3886201" cy="5811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27" name="Google Shape;227;p46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46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46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 type="blank">
  <p:cSld name="BLANK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30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30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colonnes">
  <p:cSld name="3 colonne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3"/>
          <p:cNvSpPr txBox="1"/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3"/>
          <p:cNvSpPr txBox="1"/>
          <p:nvPr>
            <p:ph idx="1" type="body"/>
          </p:nvPr>
        </p:nvSpPr>
        <p:spPr>
          <a:xfrm>
            <a:off x="856058" y="2005847"/>
            <a:ext cx="2397674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59" name="Google Shape;59;p43"/>
          <p:cNvSpPr txBox="1"/>
          <p:nvPr>
            <p:ph idx="2" type="body"/>
          </p:nvPr>
        </p:nvSpPr>
        <p:spPr>
          <a:xfrm>
            <a:off x="845939" y="2520197"/>
            <a:ext cx="2406551" cy="18232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60" name="Google Shape;60;p43"/>
          <p:cNvSpPr txBox="1"/>
          <p:nvPr>
            <p:ph idx="3" type="body"/>
          </p:nvPr>
        </p:nvSpPr>
        <p:spPr>
          <a:xfrm>
            <a:off x="3386075" y="2008226"/>
            <a:ext cx="2388289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61" name="Google Shape;61;p43"/>
          <p:cNvSpPr txBox="1"/>
          <p:nvPr>
            <p:ph idx="4" type="body"/>
          </p:nvPr>
        </p:nvSpPr>
        <p:spPr>
          <a:xfrm>
            <a:off x="3378160" y="2522576"/>
            <a:ext cx="2396873" cy="18232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62" name="Google Shape;62;p43"/>
          <p:cNvSpPr txBox="1"/>
          <p:nvPr>
            <p:ph idx="5" type="body"/>
          </p:nvPr>
        </p:nvSpPr>
        <p:spPr>
          <a:xfrm>
            <a:off x="5889332" y="2005847"/>
            <a:ext cx="2396226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63" name="Google Shape;63;p43"/>
          <p:cNvSpPr txBox="1"/>
          <p:nvPr>
            <p:ph idx="6" type="body"/>
          </p:nvPr>
        </p:nvSpPr>
        <p:spPr>
          <a:xfrm>
            <a:off x="5889332" y="2520197"/>
            <a:ext cx="2396226" cy="18232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/>
        </p:txBody>
      </p:sp>
      <p:sp>
        <p:nvSpPr>
          <p:cNvPr id="64" name="Google Shape;64;p43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43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43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 showMasterSp="0" type="title">
  <p:cSld name="TITL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8" name="Google Shape;68;p3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" name="Google Shape;69;p31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</p:grpSpPr>
        <p:sp>
          <p:nvSpPr>
            <p:cNvPr id="70" name="Google Shape;70;p31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1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1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1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31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31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31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" name="Google Shape;77;p31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1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9" name="Google Shape;79;p31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31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31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1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3" name="Google Shape;83;p31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31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5" name="Google Shape;85;p31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1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31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8" name="Google Shape;88;p31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1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31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1" name="Google Shape;91;p31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31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3" name="Google Shape;93;p31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31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5" name="Google Shape;95;p31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31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31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31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31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31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1" name="Google Shape;101;p31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31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1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4" name="Google Shape;104;p31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5" name="Google Shape;105;p31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1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31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1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9" name="Google Shape;109;p31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31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31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2" name="Google Shape;112;p31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31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4" name="Google Shape;114;p31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31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1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7" name="Google Shape;117;p31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8" name="Google Shape;118;p31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31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31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21" name="Google Shape;121;p31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31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23" name="Google Shape;123;p31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" name="Google Shape;124;p31"/>
          <p:cNvSpPr txBox="1"/>
          <p:nvPr>
            <p:ph type="ctrTitle"/>
          </p:nvPr>
        </p:nvSpPr>
        <p:spPr>
          <a:xfrm>
            <a:off x="1407319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1"/>
          <p:cNvSpPr txBox="1"/>
          <p:nvPr>
            <p:ph idx="1" type="subTitle"/>
          </p:nvPr>
        </p:nvSpPr>
        <p:spPr>
          <a:xfrm>
            <a:off x="1407319" y="2701528"/>
            <a:ext cx="6593681" cy="12418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  <a:defRPr sz="15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3pPr>
            <a:lvl4pPr lvl="3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/>
        </p:txBody>
      </p:sp>
      <p:sp>
        <p:nvSpPr>
          <p:cNvPr id="126" name="Google Shape;126;p31"/>
          <p:cNvSpPr txBox="1"/>
          <p:nvPr>
            <p:ph idx="10" type="dt"/>
          </p:nvPr>
        </p:nvSpPr>
        <p:spPr>
          <a:xfrm>
            <a:off x="5308133" y="405765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1"/>
          <p:cNvSpPr txBox="1"/>
          <p:nvPr>
            <p:ph idx="11" type="ftr"/>
          </p:nvPr>
        </p:nvSpPr>
        <p:spPr>
          <a:xfrm>
            <a:off x="1407318" y="4057651"/>
            <a:ext cx="384366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31"/>
          <p:cNvSpPr txBox="1"/>
          <p:nvPr>
            <p:ph idx="12" type="sldNum"/>
          </p:nvPr>
        </p:nvSpPr>
        <p:spPr>
          <a:xfrm>
            <a:off x="7422684" y="4057650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" type="obj">
  <p:cSld name="OBJEC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2"/>
          <p:cNvSpPr txBox="1"/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32"/>
          <p:cNvSpPr txBox="1"/>
          <p:nvPr>
            <p:ph idx="1" type="body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32" name="Google Shape;132;p32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2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32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de section" type="secHead">
  <p:cSld name="SECTION_HEADER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3"/>
          <p:cNvSpPr txBox="1"/>
          <p:nvPr>
            <p:ph type="title"/>
          </p:nvPr>
        </p:nvSpPr>
        <p:spPr>
          <a:xfrm>
            <a:off x="856058" y="1064420"/>
            <a:ext cx="74295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3"/>
          <p:cNvSpPr txBox="1"/>
          <p:nvPr>
            <p:ph idx="1" type="body"/>
          </p:nvPr>
        </p:nvSpPr>
        <p:spPr>
          <a:xfrm>
            <a:off x="856058" y="3318272"/>
            <a:ext cx="7429500" cy="10310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33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3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33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ux contenus" type="twoObj">
  <p:cSld name="TWO_OBJECTS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4"/>
          <p:cNvSpPr txBox="1"/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34"/>
          <p:cNvSpPr txBox="1"/>
          <p:nvPr>
            <p:ph idx="1" type="body"/>
          </p:nvPr>
        </p:nvSpPr>
        <p:spPr>
          <a:xfrm>
            <a:off x="856058" y="1687114"/>
            <a:ext cx="3658792" cy="2656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4" name="Google Shape;144;p34"/>
          <p:cNvSpPr txBox="1"/>
          <p:nvPr>
            <p:ph idx="2" type="body"/>
          </p:nvPr>
        </p:nvSpPr>
        <p:spPr>
          <a:xfrm>
            <a:off x="4629151" y="1687114"/>
            <a:ext cx="3656408" cy="2656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5" name="Google Shape;145;p34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4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4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ison" type="twoTxTwoObj">
  <p:cSld name="TWO_OBJECTS_WITH_TEX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5"/>
          <p:cNvSpPr txBox="1"/>
          <p:nvPr>
            <p:ph type="title"/>
          </p:nvPr>
        </p:nvSpPr>
        <p:spPr>
          <a:xfrm>
            <a:off x="856058" y="464345"/>
            <a:ext cx="7429500" cy="11084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5"/>
          <p:cNvSpPr txBox="1"/>
          <p:nvPr>
            <p:ph idx="1" type="body"/>
          </p:nvPr>
        </p:nvSpPr>
        <p:spPr>
          <a:xfrm>
            <a:off x="1027515" y="1687115"/>
            <a:ext cx="3487337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151" name="Google Shape;151;p35"/>
          <p:cNvSpPr txBox="1"/>
          <p:nvPr>
            <p:ph idx="2" type="body"/>
          </p:nvPr>
        </p:nvSpPr>
        <p:spPr>
          <a:xfrm>
            <a:off x="856058" y="2305048"/>
            <a:ext cx="3658793" cy="2038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2" name="Google Shape;152;p35"/>
          <p:cNvSpPr txBox="1"/>
          <p:nvPr>
            <p:ph idx="3" type="body"/>
          </p:nvPr>
        </p:nvSpPr>
        <p:spPr>
          <a:xfrm>
            <a:off x="4800606" y="1687114"/>
            <a:ext cx="3484952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b="1" sz="135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153" name="Google Shape;153;p35"/>
          <p:cNvSpPr txBox="1"/>
          <p:nvPr>
            <p:ph idx="4" type="body"/>
          </p:nvPr>
        </p:nvSpPr>
        <p:spPr>
          <a:xfrm>
            <a:off x="4629150" y="2305048"/>
            <a:ext cx="3656408" cy="20383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4" name="Google Shape;154;p35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35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5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" type="titleOnly">
  <p:cSld name="TITLE_ONLY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/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6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36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6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 avec légende" type="objTx">
  <p:cSld name="OBJECT_WITH_CAPTION_TEX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/>
          <p:nvPr>
            <p:ph type="title"/>
          </p:nvPr>
        </p:nvSpPr>
        <p:spPr>
          <a:xfrm>
            <a:off x="860029" y="457201"/>
            <a:ext cx="2892028" cy="12299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7"/>
          <p:cNvSpPr txBox="1"/>
          <p:nvPr>
            <p:ph idx="1" type="body"/>
          </p:nvPr>
        </p:nvSpPr>
        <p:spPr>
          <a:xfrm>
            <a:off x="3867150" y="444499"/>
            <a:ext cx="4418407" cy="38989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65" name="Google Shape;165;p37"/>
          <p:cNvSpPr txBox="1"/>
          <p:nvPr>
            <p:ph idx="2" type="body"/>
          </p:nvPr>
        </p:nvSpPr>
        <p:spPr>
          <a:xfrm>
            <a:off x="860029" y="1687114"/>
            <a:ext cx="2892028" cy="2656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indent="-228600" lvl="2" marL="1371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indent="-228600" lvl="4" marL="22860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indent="-228600" lvl="5" marL="27432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indent="-228600" lvl="6" marL="32004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indent="-228600" lvl="7" marL="3657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indent="-228600" lvl="8" marL="41148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/>
        </p:txBody>
      </p:sp>
      <p:sp>
        <p:nvSpPr>
          <p:cNvPr id="166" name="Google Shape;166;p37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37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37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8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" name="Google Shape;6;p27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27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8" name="Google Shape;8;p27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27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" name="Google Shape;10;p27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11;p27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12;p27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27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27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27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27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7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27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27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0" name="Google Shape;20;p27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1" name="Google Shape;21;p27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27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27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27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7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7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27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7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27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27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27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27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27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7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27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" name="Google Shape;36;p27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27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27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7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27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27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27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27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27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27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27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" name="Google Shape;47;p27"/>
          <p:cNvSpPr txBox="1"/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b="0" i="0" sz="27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27"/>
          <p:cNvSpPr txBox="1"/>
          <p:nvPr>
            <p:ph idx="1" type="body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marR="0" rt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47662" lvl="1" marL="9144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35788" lvl="2" marL="13716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b="0" i="0" sz="13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23850" lvl="3" marL="18288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23850" lvl="4" marL="22860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11975" lvl="5" marL="27432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11975" lvl="6" marL="32004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11975" lvl="7" marL="36576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11975" lvl="8" marL="41148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49" name="Google Shape;49;p27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0" name="Google Shape;50;p27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1" name="Google Shape;51;p27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231" name="Google Shape;231;p29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2" name="Google Shape;232;p29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233" name="Google Shape;233;p29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234" name="Google Shape;234;p29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29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29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29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8" name="Google Shape;238;p29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29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0" name="Google Shape;240;p29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1" name="Google Shape;241;p29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29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29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4" name="Google Shape;244;p29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45" name="Google Shape;245;p29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46" name="Google Shape;246;p29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7" name="Google Shape;247;p29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8" name="Google Shape;248;p29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9" name="Google Shape;249;p29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29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29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2" name="Google Shape;252;p29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29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4" name="Google Shape;254;p29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29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6" name="Google Shape;256;p29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7" name="Google Shape;257;p29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29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29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0" name="Google Shape;260;p29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1" name="Google Shape;261;p2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262" name="Google Shape;262;p29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3" name="Google Shape;263;p29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29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29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6" name="Google Shape;266;p29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29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8" name="Google Shape;268;p29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29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0" name="Google Shape;270;p29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29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72" name="Google Shape;272;p29"/>
          <p:cNvSpPr txBox="1"/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wentieth Century"/>
              <a:buNone/>
              <a:defRPr b="0" i="0" sz="27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3" name="Google Shape;273;p29"/>
          <p:cNvSpPr txBox="1"/>
          <p:nvPr>
            <p:ph idx="1" type="body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marR="0" rt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47662" lvl="1" marL="9144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75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35788" lvl="2" marL="13716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8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23850" lvl="3" marL="18288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23850" lvl="4" marL="22860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11975" lvl="5" marL="27432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11975" lvl="6" marL="32004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11975" lvl="7" marL="36576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11975" lvl="8" marL="4114800" marR="0" rtl="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13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4" name="Google Shape;274;p29"/>
          <p:cNvSpPr txBox="1"/>
          <p:nvPr>
            <p:ph idx="10" type="dt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5" name="Google Shape;275;p29"/>
          <p:cNvSpPr txBox="1"/>
          <p:nvPr>
            <p:ph idx="11" type="ftr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6" name="Google Shape;276;p29"/>
          <p:cNvSpPr txBox="1"/>
          <p:nvPr>
            <p:ph idx="12" type="sldNum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88"/>
              <a:buFont typeface="Twentieth Century"/>
              <a:buNone/>
              <a:defRPr b="0" i="0" sz="788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hyperlink" Target="https://medium.com/aaxexchange/phigold-how-blockchain-makes-it-possible-to-buy-gold-at-a-discount-aax-news-insights-ddc200e4382b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blog.goodaudience.com/what-is-a-51-attack-or-double-spend-attack-aa108db63474" TargetMode="External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hyperlink" Target="https://cryptographics.info/cryptographics/blockchain/consensus-mechanisms/proof-stake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hyperlink" Target="https://cryptographics.info/cryptographics/blockchain/consensus-mechanisms/proof-stake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20minutes.fr/arts-stars/culture/2283587-20180607-video-blockchain-bullshit-alle-visiter-ferme-bitcoins-secrete-islande#&amp;gid=1&amp;pid=" TargetMode="External"/><Relationship Id="rId4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jpg"/><Relationship Id="rId4" Type="http://schemas.openxmlformats.org/officeDocument/2006/relationships/image" Target="../media/image19.png"/><Relationship Id="rId5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20" Type="http://schemas.openxmlformats.org/officeDocument/2006/relationships/hyperlink" Target="https://ethereum.org/en/developers/docs/" TargetMode="External"/><Relationship Id="rId11" Type="http://schemas.openxmlformats.org/officeDocument/2006/relationships/hyperlink" Target="https://www.includehelp.com/cryptography/digital-signature-algorithm-dsa.aspx" TargetMode="External"/><Relationship Id="rId22" Type="http://schemas.openxmlformats.org/officeDocument/2006/relationships/hyperlink" Target="https://blockchainfrance.net/2016/03/04/comprendre-ethereum/" TargetMode="External"/><Relationship Id="rId10" Type="http://schemas.openxmlformats.org/officeDocument/2006/relationships/hyperlink" Target="https://fr.wikipedia.org/wiki/Digital_Signature_Algorithm" TargetMode="External"/><Relationship Id="rId21" Type="http://schemas.openxmlformats.org/officeDocument/2006/relationships/hyperlink" Target="https://fr.wikipedia.org/wiki/Ethereum" TargetMode="External"/><Relationship Id="rId13" Type="http://schemas.openxmlformats.org/officeDocument/2006/relationships/hyperlink" Target="https://ethereum.org/en/developers/docs/" TargetMode="External"/><Relationship Id="rId12" Type="http://schemas.openxmlformats.org/officeDocument/2006/relationships/hyperlink" Target="https://wikimonde.com/article/Logarithme_discre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fr.wikipedia.org/wiki/Blockchain" TargetMode="External"/><Relationship Id="rId4" Type="http://schemas.openxmlformats.org/officeDocument/2006/relationships/hyperlink" Target="https://fr.wikipedia.org/wiki/Architecture_distribu%C3%A9e" TargetMode="External"/><Relationship Id="rId9" Type="http://schemas.openxmlformats.org/officeDocument/2006/relationships/hyperlink" Target="https://www.educba.com/digital-signature-algorithm/" TargetMode="External"/><Relationship Id="rId15" Type="http://schemas.openxmlformats.org/officeDocument/2006/relationships/hyperlink" Target="https://ethereum.org/en/developers/docs/smart-contracts/" TargetMode="External"/><Relationship Id="rId14" Type="http://schemas.openxmlformats.org/officeDocument/2006/relationships/hyperlink" Target="https://cryptographics.info/" TargetMode="External"/><Relationship Id="rId17" Type="http://schemas.openxmlformats.org/officeDocument/2006/relationships/hyperlink" Target="http://erc721.org/" TargetMode="External"/><Relationship Id="rId16" Type="http://schemas.openxmlformats.org/officeDocument/2006/relationships/hyperlink" Target="https://ethereumprice.org/gas/" TargetMode="External"/><Relationship Id="rId5" Type="http://schemas.openxmlformats.org/officeDocument/2006/relationships/hyperlink" Target="https://blockchainfrance.net/decouvrir-la-blockchain/c-est-quoi-la-blockchain/" TargetMode="External"/><Relationship Id="rId19" Type="http://schemas.openxmlformats.org/officeDocument/2006/relationships/hyperlink" Target="https://ethereum.org/en/nft/" TargetMode="External"/><Relationship Id="rId6" Type="http://schemas.openxmlformats.org/officeDocument/2006/relationships/hyperlink" Target="https://youtu.be/bBC-nXj3Ng4" TargetMode="External"/><Relationship Id="rId18" Type="http://schemas.openxmlformats.org/officeDocument/2006/relationships/hyperlink" Target="https://www.cryptokitties.co/" TargetMode="External"/><Relationship Id="rId7" Type="http://schemas.openxmlformats.org/officeDocument/2006/relationships/hyperlink" Target="https://qvault.io/cryptography/how-sha-2-works-step-by-step-sha-256/" TargetMode="External"/><Relationship Id="rId8" Type="http://schemas.openxmlformats.org/officeDocument/2006/relationships/hyperlink" Target="https://en.wikipedia.org/wiki/Proof_of_wor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8.png"/><Relationship Id="rId6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hyperlink" Target="https://commons.wikimedia.org/wiki/File:Cryptographic_Hash_Function.svg#/media/File:Cryptographic_Hash_Function.sv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hyperlink" Target="https://fr.wikipedia.org/wiki/SHA-2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1"/>
          <p:cNvPicPr preferRelativeResize="0"/>
          <p:nvPr/>
        </p:nvPicPr>
        <p:blipFill rotWithShape="1">
          <a:blip r:embed="rId4">
            <a:alphaModFix/>
          </a:blip>
          <a:srcRect b="-1" l="0" r="-1" t="6222"/>
          <a:stretch/>
        </p:blipFill>
        <p:spPr>
          <a:xfrm>
            <a:off x="2708" y="-19879"/>
            <a:ext cx="9141291" cy="5143491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4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SHA-256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24"/>
          <p:cNvSpPr txBox="1"/>
          <p:nvPr/>
        </p:nvSpPr>
        <p:spPr>
          <a:xfrm>
            <a:off x="757772" y="664569"/>
            <a:ext cx="7719335" cy="23390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wentieth Century"/>
              <a:buNone/>
            </a:pPr>
            <a:r>
              <a:rPr b="1" i="0" lang="fr-FR" sz="2600" u="sng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Initialisation :</a:t>
            </a:r>
            <a:endParaRPr b="1" i="0" sz="2600" u="sng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Twentieth Century"/>
              <a:buNone/>
            </a:pPr>
            <a:r>
              <a:t/>
            </a:r>
            <a:endParaRPr b="1" i="0" sz="2600" u="sng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wentieth Century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wentieth Century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wentieth Century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wentieth Century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91" name="Google Shape;491;p24"/>
          <p:cNvSpPr txBox="1"/>
          <p:nvPr/>
        </p:nvSpPr>
        <p:spPr>
          <a:xfrm>
            <a:off x="6976180" y="80730"/>
            <a:ext cx="3944100" cy="12002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492" name="Google Shape;492;p24"/>
          <p:cNvGrpSpPr/>
          <p:nvPr/>
        </p:nvGrpSpPr>
        <p:grpSpPr>
          <a:xfrm>
            <a:off x="1886557" y="1231600"/>
            <a:ext cx="5670528" cy="3544080"/>
            <a:chOff x="0" y="19970"/>
            <a:chExt cx="5670528" cy="3544080"/>
          </a:xfrm>
        </p:grpSpPr>
        <p:sp>
          <p:nvSpPr>
            <p:cNvPr id="493" name="Google Shape;493;p24"/>
            <p:cNvSpPr/>
            <p:nvPr/>
          </p:nvSpPr>
          <p:spPr>
            <a:xfrm>
              <a:off x="0" y="19970"/>
              <a:ext cx="1772040" cy="1063224"/>
            </a:xfrm>
            <a:prstGeom prst="rect">
              <a:avLst/>
            </a:prstGeom>
            <a:solidFill>
              <a:srgbClr val="B156D2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24"/>
            <p:cNvSpPr txBox="1"/>
            <p:nvPr/>
          </p:nvSpPr>
          <p:spPr>
            <a:xfrm>
              <a:off x="0" y="19970"/>
              <a:ext cx="1772040" cy="1063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Twentieth Century"/>
                <a:buNone/>
              </a:pP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H</a:t>
              </a:r>
              <a:r>
                <a:rPr b="0" baseline="-2500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0 </a:t>
              </a: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≃√2 </a:t>
              </a:r>
              <a:endParaRPr b="0" i="0" sz="33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1949244" y="19970"/>
              <a:ext cx="1772040" cy="1063224"/>
            </a:xfrm>
            <a:prstGeom prst="rect">
              <a:avLst/>
            </a:prstGeom>
            <a:solidFill>
              <a:srgbClr val="9959D0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24"/>
            <p:cNvSpPr txBox="1"/>
            <p:nvPr/>
          </p:nvSpPr>
          <p:spPr>
            <a:xfrm>
              <a:off x="1949244" y="19970"/>
              <a:ext cx="1772040" cy="1063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Twentieth Century"/>
                <a:buNone/>
              </a:pP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H</a:t>
              </a:r>
              <a:r>
                <a:rPr b="0" baseline="-2500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1 </a:t>
              </a: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≃√3</a:t>
              </a:r>
              <a:endParaRPr b="0" i="0" sz="33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3898488" y="19970"/>
              <a:ext cx="1772040" cy="1063224"/>
            </a:xfrm>
            <a:prstGeom prst="rect">
              <a:avLst/>
            </a:prstGeom>
            <a:solidFill>
              <a:srgbClr val="835ACF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24"/>
            <p:cNvSpPr txBox="1"/>
            <p:nvPr/>
          </p:nvSpPr>
          <p:spPr>
            <a:xfrm>
              <a:off x="3898488" y="19970"/>
              <a:ext cx="1772040" cy="1063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Twentieth Century"/>
                <a:buNone/>
              </a:pP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H</a:t>
              </a:r>
              <a:r>
                <a:rPr b="0" baseline="-2500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2 </a:t>
              </a: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≃√5</a:t>
              </a:r>
              <a:endParaRPr b="0" i="0" sz="33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9" name="Google Shape;499;p24"/>
            <p:cNvSpPr/>
            <p:nvPr/>
          </p:nvSpPr>
          <p:spPr>
            <a:xfrm>
              <a:off x="0" y="1260398"/>
              <a:ext cx="1772040" cy="1063224"/>
            </a:xfrm>
            <a:prstGeom prst="rect">
              <a:avLst/>
            </a:prstGeom>
            <a:solidFill>
              <a:srgbClr val="6F5CCE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24"/>
            <p:cNvSpPr txBox="1"/>
            <p:nvPr/>
          </p:nvSpPr>
          <p:spPr>
            <a:xfrm>
              <a:off x="0" y="1260398"/>
              <a:ext cx="1772040" cy="1063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Twentieth Century"/>
                <a:buNone/>
              </a:pP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H</a:t>
              </a:r>
              <a:r>
                <a:rPr b="0" baseline="-2500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3 </a:t>
              </a: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≃√7</a:t>
              </a:r>
              <a:endParaRPr b="0" i="0" sz="33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1949244" y="1260398"/>
              <a:ext cx="1772040" cy="1063224"/>
            </a:xfrm>
            <a:prstGeom prst="rect">
              <a:avLst/>
            </a:prstGeom>
            <a:solidFill>
              <a:srgbClr val="5D5FCD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24"/>
            <p:cNvSpPr txBox="1"/>
            <p:nvPr/>
          </p:nvSpPr>
          <p:spPr>
            <a:xfrm>
              <a:off x="1949244" y="1260398"/>
              <a:ext cx="1772040" cy="1063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Twentieth Century"/>
                <a:buNone/>
              </a:pP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H</a:t>
              </a:r>
              <a:r>
                <a:rPr b="0" baseline="-2500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4 </a:t>
              </a: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≃√11</a:t>
              </a:r>
              <a:endParaRPr b="0" i="0" sz="33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3898488" y="1260398"/>
              <a:ext cx="1772040" cy="1063224"/>
            </a:xfrm>
            <a:prstGeom prst="rect">
              <a:avLst/>
            </a:prstGeom>
            <a:solidFill>
              <a:srgbClr val="5F75CC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24"/>
            <p:cNvSpPr txBox="1"/>
            <p:nvPr/>
          </p:nvSpPr>
          <p:spPr>
            <a:xfrm>
              <a:off x="3898488" y="1260398"/>
              <a:ext cx="1772040" cy="1063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Twentieth Century"/>
                <a:buNone/>
              </a:pP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H</a:t>
              </a:r>
              <a:r>
                <a:rPr b="0" baseline="-2500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5 </a:t>
              </a: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≃√13</a:t>
              </a:r>
              <a:endParaRPr b="0" i="0" sz="33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5" name="Google Shape;505;p24"/>
            <p:cNvSpPr/>
            <p:nvPr/>
          </p:nvSpPr>
          <p:spPr>
            <a:xfrm>
              <a:off x="974622" y="2500826"/>
              <a:ext cx="1772040" cy="1063224"/>
            </a:xfrm>
            <a:prstGeom prst="rect">
              <a:avLst/>
            </a:prstGeom>
            <a:solidFill>
              <a:srgbClr val="608ACB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24"/>
            <p:cNvSpPr txBox="1"/>
            <p:nvPr/>
          </p:nvSpPr>
          <p:spPr>
            <a:xfrm>
              <a:off x="974622" y="2500826"/>
              <a:ext cx="1772040" cy="1063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Twentieth Century"/>
                <a:buNone/>
              </a:pP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H</a:t>
              </a:r>
              <a:r>
                <a:rPr b="0" baseline="-2500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6 </a:t>
              </a: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≃√17</a:t>
              </a:r>
              <a:endParaRPr b="0" i="0" sz="33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7" name="Google Shape;507;p24"/>
            <p:cNvSpPr/>
            <p:nvPr/>
          </p:nvSpPr>
          <p:spPr>
            <a:xfrm>
              <a:off x="2923866" y="2500826"/>
              <a:ext cx="1772040" cy="1063224"/>
            </a:xfrm>
            <a:prstGeom prst="rect">
              <a:avLst/>
            </a:prstGeom>
            <a:solidFill>
              <a:srgbClr val="629ECA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24"/>
            <p:cNvSpPr txBox="1"/>
            <p:nvPr/>
          </p:nvSpPr>
          <p:spPr>
            <a:xfrm>
              <a:off x="2923866" y="2500826"/>
              <a:ext cx="1772040" cy="10632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H</a:t>
              </a:r>
              <a:r>
                <a:rPr b="0" baseline="-2500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7 </a:t>
              </a:r>
              <a:r>
                <a:rPr b="0" i="0" lang="fr-FR" sz="3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≃√19</a:t>
              </a:r>
              <a:endParaRPr b="0" i="0" sz="33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509" name="Google Shape;509;p24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26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SHA-256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6"/>
          <p:cNvSpPr txBox="1"/>
          <p:nvPr/>
        </p:nvSpPr>
        <p:spPr>
          <a:xfrm>
            <a:off x="457650" y="2137650"/>
            <a:ext cx="822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16" name="Google Shape;516;p26"/>
          <p:cNvSpPr/>
          <p:nvPr/>
        </p:nvSpPr>
        <p:spPr>
          <a:xfrm>
            <a:off x="1096875" y="2034725"/>
            <a:ext cx="2855100" cy="2317800"/>
          </a:xfrm>
          <a:prstGeom prst="rect">
            <a:avLst/>
          </a:prstGeom>
          <a:solidFill>
            <a:schemeClr val="accent5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H</a:t>
            </a:r>
            <a:r>
              <a:rPr b="0" baseline="-2500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0,k </a:t>
            </a: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                  H</a:t>
            </a:r>
            <a:r>
              <a:rPr b="0" baseline="-2500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0,k+1 </a:t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 :				   :</a:t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 :				   :</a:t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H</a:t>
            </a:r>
            <a:r>
              <a:rPr b="0" baseline="-2500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7,k </a:t>
            </a: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                  H</a:t>
            </a:r>
            <a:r>
              <a:rPr b="0" baseline="-2500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7,k+1 </a:t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17" name="Google Shape;517;p26"/>
          <p:cNvSpPr/>
          <p:nvPr/>
        </p:nvSpPr>
        <p:spPr>
          <a:xfrm>
            <a:off x="4222000" y="2873525"/>
            <a:ext cx="1390800" cy="64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18" name="Google Shape;518;p26"/>
          <p:cNvSpPr/>
          <p:nvPr/>
        </p:nvSpPr>
        <p:spPr>
          <a:xfrm>
            <a:off x="5882850" y="2034725"/>
            <a:ext cx="2803500" cy="2317800"/>
          </a:xfrm>
          <a:prstGeom prst="rect">
            <a:avLst/>
          </a:prstGeom>
          <a:solidFill>
            <a:schemeClr val="accent5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19" name="Google Shape;519;p26"/>
          <p:cNvSpPr/>
          <p:nvPr/>
        </p:nvSpPr>
        <p:spPr>
          <a:xfrm>
            <a:off x="2226375" y="3101675"/>
            <a:ext cx="596100" cy="18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0" name="Google Shape;520;p26"/>
          <p:cNvSpPr txBox="1"/>
          <p:nvPr/>
        </p:nvSpPr>
        <p:spPr>
          <a:xfrm>
            <a:off x="7840350" y="2423975"/>
            <a:ext cx="8460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r>
              <a:rPr b="0" baseline="-2500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0,k+2 </a:t>
            </a: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            </a:t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:</a:t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: 	</a:t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r>
              <a:rPr b="0" baseline="-2500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7,k+2 </a:t>
            </a: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1" name="Google Shape;521;p26"/>
          <p:cNvSpPr txBox="1"/>
          <p:nvPr/>
        </p:nvSpPr>
        <p:spPr>
          <a:xfrm>
            <a:off x="6070800" y="2431300"/>
            <a:ext cx="9174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H</a:t>
            </a:r>
            <a:r>
              <a:rPr b="0" baseline="-2500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0,k+1 </a:t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 :</a:t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 :</a:t>
            </a:r>
            <a:endParaRPr b="0" i="0" sz="22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H</a:t>
            </a:r>
            <a:r>
              <a:rPr b="0" baseline="-25000" i="0" lang="fr-FR" sz="2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7,k+1 </a:t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2" name="Google Shape;522;p26"/>
          <p:cNvSpPr/>
          <p:nvPr/>
        </p:nvSpPr>
        <p:spPr>
          <a:xfrm>
            <a:off x="7116225" y="3109000"/>
            <a:ext cx="596100" cy="18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3" name="Google Shape;523;p26"/>
          <p:cNvSpPr/>
          <p:nvPr/>
        </p:nvSpPr>
        <p:spPr>
          <a:xfrm>
            <a:off x="1946775" y="906525"/>
            <a:ext cx="1155300" cy="434100"/>
          </a:xfrm>
          <a:prstGeom prst="rect">
            <a:avLst/>
          </a:prstGeom>
          <a:solidFill>
            <a:srgbClr val="85E085">
              <a:alpha val="87843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Bloc k</a:t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4" name="Google Shape;524;p26"/>
          <p:cNvSpPr/>
          <p:nvPr/>
        </p:nvSpPr>
        <p:spPr>
          <a:xfrm>
            <a:off x="6743700" y="923475"/>
            <a:ext cx="1081800" cy="400200"/>
          </a:xfrm>
          <a:prstGeom prst="rect">
            <a:avLst/>
          </a:prstGeom>
          <a:solidFill>
            <a:srgbClr val="85E085">
              <a:alpha val="87843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Bloc k+1</a:t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5" name="Google Shape;525;p26"/>
          <p:cNvSpPr/>
          <p:nvPr/>
        </p:nvSpPr>
        <p:spPr>
          <a:xfrm rot="5400000">
            <a:off x="2315175" y="1536770"/>
            <a:ext cx="418500" cy="30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6" name="Google Shape;526;p26"/>
          <p:cNvSpPr/>
          <p:nvPr/>
        </p:nvSpPr>
        <p:spPr>
          <a:xfrm rot="5400000">
            <a:off x="7075350" y="1528295"/>
            <a:ext cx="418500" cy="30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7" name="Google Shape;527;p26"/>
          <p:cNvSpPr/>
          <p:nvPr/>
        </p:nvSpPr>
        <p:spPr>
          <a:xfrm>
            <a:off x="-525337" y="2837475"/>
            <a:ext cx="1390800" cy="64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8" name="Google Shape;528;p26"/>
          <p:cNvSpPr/>
          <p:nvPr/>
        </p:nvSpPr>
        <p:spPr>
          <a:xfrm>
            <a:off x="8877613" y="2873525"/>
            <a:ext cx="1390800" cy="64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9" name="Google Shape;529;p26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d433a6a739_1_0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SHA-256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gd433a6a739_1_0"/>
          <p:cNvSpPr txBox="1"/>
          <p:nvPr/>
        </p:nvSpPr>
        <p:spPr>
          <a:xfrm>
            <a:off x="457650" y="2137650"/>
            <a:ext cx="822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36" name="Google Shape;536;gd433a6a739_1_0"/>
          <p:cNvSpPr txBox="1"/>
          <p:nvPr/>
        </p:nvSpPr>
        <p:spPr>
          <a:xfrm>
            <a:off x="2316300" y="1976100"/>
            <a:ext cx="4511400" cy="7233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 = H</a:t>
            </a:r>
            <a:r>
              <a:rPr b="0" baseline="-2500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0</a:t>
            </a:r>
            <a:r>
              <a:rPr b="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r>
              <a:rPr b="0" baseline="-2500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</a:t>
            </a:r>
            <a:r>
              <a:rPr b="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r>
              <a:rPr b="0" baseline="-2500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2</a:t>
            </a:r>
            <a:r>
              <a:rPr b="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r>
              <a:rPr b="0" baseline="-2500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3</a:t>
            </a:r>
            <a:r>
              <a:rPr b="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r>
              <a:rPr b="0" baseline="-2500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4</a:t>
            </a:r>
            <a:r>
              <a:rPr b="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r>
              <a:rPr b="0" baseline="-2500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5</a:t>
            </a:r>
            <a:r>
              <a:rPr b="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r>
              <a:rPr b="0" baseline="-2500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6</a:t>
            </a:r>
            <a:r>
              <a:rPr b="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r>
              <a:rPr b="0" baseline="-25000" i="0" lang="fr-FR" sz="3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7</a:t>
            </a:r>
            <a:endParaRPr b="0" baseline="-25000" i="0" sz="35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37" name="Google Shape;537;gd433a6a739_1_0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6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LES BLOCS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16"/>
          <p:cNvSpPr/>
          <p:nvPr/>
        </p:nvSpPr>
        <p:spPr>
          <a:xfrm>
            <a:off x="2747100" y="1162625"/>
            <a:ext cx="3649800" cy="35541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44" name="Google Shape;544;p16"/>
          <p:cNvSpPr/>
          <p:nvPr/>
        </p:nvSpPr>
        <p:spPr>
          <a:xfrm>
            <a:off x="2752050" y="1162625"/>
            <a:ext cx="3645000" cy="21267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45" name="Google Shape;545;p16"/>
          <p:cNvSpPr txBox="1"/>
          <p:nvPr/>
        </p:nvSpPr>
        <p:spPr>
          <a:xfrm>
            <a:off x="3442022" y="1028503"/>
            <a:ext cx="2259000" cy="5539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</a:pPr>
            <a:r>
              <a:rPr b="0" i="0" lang="fr-FR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Tête</a:t>
            </a:r>
            <a:endParaRPr b="0" i="0" sz="24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46" name="Google Shape;546;p16"/>
          <p:cNvSpPr txBox="1"/>
          <p:nvPr/>
        </p:nvSpPr>
        <p:spPr>
          <a:xfrm>
            <a:off x="3208325" y="1545250"/>
            <a:ext cx="2726400" cy="430857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None/>
            </a:pPr>
            <a:r>
              <a:rPr b="0" i="0" lang="fr-FR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Hash du bloc précédent</a:t>
            </a:r>
            <a:endParaRPr b="0" i="0" sz="16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47" name="Google Shape;547;p16"/>
          <p:cNvSpPr txBox="1"/>
          <p:nvPr/>
        </p:nvSpPr>
        <p:spPr>
          <a:xfrm>
            <a:off x="2958075" y="2126963"/>
            <a:ext cx="1258200" cy="430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None/>
            </a:pPr>
            <a:r>
              <a:rPr b="0" i="0" lang="fr-FR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Date / heure</a:t>
            </a:r>
            <a:endParaRPr b="0" i="0" sz="16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48" name="Google Shape;548;p16"/>
          <p:cNvSpPr txBox="1"/>
          <p:nvPr/>
        </p:nvSpPr>
        <p:spPr>
          <a:xfrm>
            <a:off x="5018400" y="2126963"/>
            <a:ext cx="1133100" cy="430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None/>
            </a:pPr>
            <a:r>
              <a:rPr b="0" i="0" lang="fr-FR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“Nonce”</a:t>
            </a:r>
            <a:endParaRPr b="0" i="0" sz="16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49" name="Google Shape;549;p16"/>
          <p:cNvSpPr txBox="1"/>
          <p:nvPr/>
        </p:nvSpPr>
        <p:spPr>
          <a:xfrm>
            <a:off x="3399725" y="2732887"/>
            <a:ext cx="2535000" cy="431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None/>
            </a:pPr>
            <a:r>
              <a:rPr lang="fr-FR" sz="16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Numéro</a:t>
            </a:r>
            <a:endParaRPr b="0" i="0" sz="16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50" name="Google Shape;550;p16"/>
          <p:cNvSpPr txBox="1"/>
          <p:nvPr/>
        </p:nvSpPr>
        <p:spPr>
          <a:xfrm>
            <a:off x="3750900" y="3338800"/>
            <a:ext cx="1652100" cy="5539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</a:pPr>
            <a:r>
              <a:rPr b="0" i="0" lang="fr-FR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Corps</a:t>
            </a:r>
            <a:endParaRPr b="0" i="0" sz="24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51" name="Google Shape;551;p16"/>
          <p:cNvSpPr txBox="1"/>
          <p:nvPr/>
        </p:nvSpPr>
        <p:spPr>
          <a:xfrm>
            <a:off x="3081425" y="3968925"/>
            <a:ext cx="2980200" cy="46163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Données</a:t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52" name="Google Shape;552;p16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8"/>
          <p:cNvSpPr txBox="1"/>
          <p:nvPr/>
        </p:nvSpPr>
        <p:spPr>
          <a:xfrm>
            <a:off x="457175" y="205075"/>
            <a:ext cx="8228700" cy="1251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VALIDATION DU BLOC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PROCESSUS DE CONSENSUS 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18"/>
          <p:cNvSpPr/>
          <p:nvPr/>
        </p:nvSpPr>
        <p:spPr>
          <a:xfrm>
            <a:off x="2474850" y="1714500"/>
            <a:ext cx="4194300" cy="9270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wentieth Century"/>
              <a:buNone/>
            </a:pPr>
            <a:r>
              <a:rPr b="0" i="0" lang="fr-FR" sz="19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Validation = validité des transactions</a:t>
            </a:r>
            <a:endParaRPr b="0" i="0" sz="19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59" name="Google Shape;559;p18"/>
          <p:cNvSpPr/>
          <p:nvPr/>
        </p:nvSpPr>
        <p:spPr>
          <a:xfrm>
            <a:off x="1757550" y="3068475"/>
            <a:ext cx="5628900" cy="1251900"/>
          </a:xfrm>
          <a:prstGeom prst="rect">
            <a:avLst/>
          </a:prstGeom>
          <a:noFill/>
          <a:ln cap="flat" cmpd="sng" w="19050">
            <a:solidFill>
              <a:srgbClr val="E6F3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wentieth Century"/>
              <a:buNone/>
            </a:pPr>
            <a:r>
              <a:rPr b="0" i="0" lang="fr-FR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Le consensus peut être atteint différemment :</a:t>
            </a:r>
            <a:endParaRPr b="0" i="0" sz="20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wentieth Century"/>
              <a:buChar char="➢"/>
            </a:pPr>
            <a:r>
              <a:rPr b="0" i="0" lang="fr-FR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Proof of work</a:t>
            </a:r>
            <a:endParaRPr b="0" i="0" sz="20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wentieth Century"/>
              <a:buChar char="➢"/>
            </a:pPr>
            <a:r>
              <a:rPr b="0" i="0" lang="fr-FR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Proof of stake</a:t>
            </a:r>
            <a:endParaRPr b="0" i="0" sz="20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wentieth Century"/>
              <a:buChar char="➢"/>
            </a:pPr>
            <a:r>
              <a:rPr b="0" i="0" lang="fr-FR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Système de confiance</a:t>
            </a:r>
            <a:endParaRPr b="0" i="0" sz="20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60" name="Google Shape;560;p18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gd433a6a739_1_32"/>
          <p:cNvPicPr preferRelativeResize="0"/>
          <p:nvPr/>
        </p:nvPicPr>
        <p:blipFill rotWithShape="1">
          <a:blip r:embed="rId3">
            <a:alphaModFix/>
          </a:blip>
          <a:srcRect b="0" l="12535" r="12529" t="0"/>
          <a:stretch/>
        </p:blipFill>
        <p:spPr>
          <a:xfrm>
            <a:off x="2410375" y="1346175"/>
            <a:ext cx="4322300" cy="32417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566" name="Google Shape;566;gd433a6a739_1_32"/>
          <p:cNvSpPr txBox="1"/>
          <p:nvPr/>
        </p:nvSpPr>
        <p:spPr>
          <a:xfrm>
            <a:off x="457175" y="205075"/>
            <a:ext cx="8228700" cy="1251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PROOF OF WORK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gd433a6a739_1_32"/>
          <p:cNvSpPr txBox="1"/>
          <p:nvPr/>
        </p:nvSpPr>
        <p:spPr>
          <a:xfrm>
            <a:off x="843900" y="4713425"/>
            <a:ext cx="7456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Twentieth Century"/>
              <a:buNone/>
            </a:pPr>
            <a:r>
              <a:rPr b="0" i="0" lang="fr-FR" sz="9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source :</a:t>
            </a:r>
            <a:r>
              <a:rPr b="0" i="0" lang="fr-FR" sz="900" u="sng" cap="none" strike="noStrike">
                <a:solidFill>
                  <a:schemeClr val="hlink"/>
                </a:solidFill>
                <a:latin typeface="Twentieth Century"/>
                <a:ea typeface="Twentieth Century"/>
                <a:cs typeface="Twentieth Century"/>
                <a:sym typeface="Twentieth Century"/>
                <a:hlinkClick r:id="rId4"/>
              </a:rPr>
              <a:t> https://medium.com/aaxexchange/phigold-how-blockchain-makes-it-possible-to-buy-gold-at-a-discount-aax-news-insights-ddc200e4382b</a:t>
            </a:r>
            <a:endParaRPr b="0" i="0" sz="9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68" name="Google Shape;568;gd433a6a739_1_32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1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PROOF OF WORK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21"/>
          <p:cNvSpPr txBox="1"/>
          <p:nvPr/>
        </p:nvSpPr>
        <p:spPr>
          <a:xfrm>
            <a:off x="272550" y="1755900"/>
            <a:ext cx="85989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Chercher x tel que:</a:t>
            </a:r>
            <a:endParaRPr b="0" i="0" sz="2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wentieth Century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wentieth Century"/>
              <a:buNone/>
            </a:pPr>
            <a:r>
              <a:rPr b="0" i="0" lang="fr-FR" sz="2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hash(block+x) = 00...000b4217ea941e8127ccb431b</a:t>
            </a:r>
            <a:endParaRPr b="0" i="0" sz="2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75" name="Google Shape;575;p21"/>
          <p:cNvSpPr txBox="1"/>
          <p:nvPr/>
        </p:nvSpPr>
        <p:spPr>
          <a:xfrm>
            <a:off x="1357625" y="3387600"/>
            <a:ext cx="667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On définit une DIFFICULTY, Il faut que le hash du block avec un nonce (variable x ici) commence avec au moins le même nombre de 0 que DIFFICULTY</a:t>
            </a:r>
            <a:endParaRPr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76" name="Google Shape;576;p21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9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PROOF OF WORK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19"/>
          <p:cNvSpPr txBox="1"/>
          <p:nvPr/>
        </p:nvSpPr>
        <p:spPr>
          <a:xfrm>
            <a:off x="996575" y="4698800"/>
            <a:ext cx="7149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Twentieth Century"/>
              <a:buNone/>
            </a:pPr>
            <a:r>
              <a:rPr b="0" i="0" lang="fr-FR" sz="9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source : </a:t>
            </a:r>
            <a:r>
              <a:rPr b="0" i="0" lang="fr-FR" sz="900" u="sng" cap="none" strike="noStrike">
                <a:solidFill>
                  <a:schemeClr val="hlink"/>
                </a:solidFill>
                <a:latin typeface="Twentieth Century"/>
                <a:ea typeface="Twentieth Century"/>
                <a:cs typeface="Twentieth Century"/>
                <a:sym typeface="Twentieth Century"/>
                <a:hlinkClick r:id="rId3"/>
              </a:rPr>
              <a:t>https://blog.goodaudience.com/what-is-a-51-attack-or-double-spend-attack-aa108db63474</a:t>
            </a:r>
            <a:endParaRPr b="0" i="0" sz="9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83" name="Google Shape;583;p19"/>
          <p:cNvPicPr preferRelativeResize="0"/>
          <p:nvPr/>
        </p:nvPicPr>
        <p:blipFill rotWithShape="1">
          <a:blip r:embed="rId4">
            <a:alphaModFix/>
          </a:blip>
          <a:srcRect b="0" l="0" r="29666" t="0"/>
          <a:stretch/>
        </p:blipFill>
        <p:spPr>
          <a:xfrm>
            <a:off x="1463025" y="1655175"/>
            <a:ext cx="6216999" cy="18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19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7a271e3a5d_0_0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PROOF OF STAKE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0" name="Google Shape;590;g7a271e3a5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1214429"/>
            <a:ext cx="7315200" cy="27146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7a271e3a5d_0_0"/>
          <p:cNvSpPr txBox="1"/>
          <p:nvPr/>
        </p:nvSpPr>
        <p:spPr>
          <a:xfrm>
            <a:off x="903300" y="4187075"/>
            <a:ext cx="6705600" cy="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92" name="Google Shape;592;g7a271e3a5d_0_0"/>
          <p:cNvSpPr txBox="1"/>
          <p:nvPr/>
        </p:nvSpPr>
        <p:spPr>
          <a:xfrm>
            <a:off x="997050" y="4664125"/>
            <a:ext cx="7149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Twentieth Century"/>
              <a:buNone/>
            </a:pPr>
            <a:r>
              <a:rPr b="0" i="0" lang="fr-FR" sz="9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source :</a:t>
            </a:r>
            <a:r>
              <a:rPr b="0" i="0" lang="fr-FR" sz="900" u="sng" cap="none" strike="noStrike">
                <a:solidFill>
                  <a:schemeClr val="hlink"/>
                </a:solidFill>
                <a:latin typeface="Twentieth Century"/>
                <a:ea typeface="Twentieth Century"/>
                <a:cs typeface="Twentieth Century"/>
                <a:sym typeface="Twentieth Century"/>
                <a:hlinkClick r:id="rId4"/>
              </a:rPr>
              <a:t> https://cryptographics.info/cryptographics/blockchain/consensus-mechanisms/proof-stake/</a:t>
            </a:r>
            <a:endParaRPr b="0" i="0" sz="9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93" name="Google Shape;593;g7a271e3a5d_0_0"/>
          <p:cNvSpPr txBox="1"/>
          <p:nvPr/>
        </p:nvSpPr>
        <p:spPr>
          <a:xfrm>
            <a:off x="2067300" y="4737950"/>
            <a:ext cx="569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94" name="Google Shape;594;g7a271e3a5d_0_0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9" name="Google Shape;599;g7a271e3a5d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1309688"/>
            <a:ext cx="7315200" cy="2524125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g7a271e3a5d_0_17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PROOF OF STAKE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g7a271e3a5d_0_17"/>
          <p:cNvSpPr txBox="1"/>
          <p:nvPr/>
        </p:nvSpPr>
        <p:spPr>
          <a:xfrm>
            <a:off x="997050" y="4664125"/>
            <a:ext cx="7149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Twentieth Century"/>
              <a:buNone/>
            </a:pPr>
            <a:r>
              <a:rPr b="0" i="0" lang="fr-FR" sz="9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source :</a:t>
            </a:r>
            <a:r>
              <a:rPr b="0" i="0" lang="fr-FR" sz="900" u="sng" cap="none" strike="noStrike">
                <a:solidFill>
                  <a:schemeClr val="hlink"/>
                </a:solidFill>
                <a:latin typeface="Twentieth Century"/>
                <a:ea typeface="Twentieth Century"/>
                <a:cs typeface="Twentieth Century"/>
                <a:sym typeface="Twentieth Century"/>
                <a:hlinkClick r:id="rId4"/>
              </a:rPr>
              <a:t> https://cryptographics.info/cryptographics/blockchain/consensus-mechanisms/proof-stake/</a:t>
            </a:r>
            <a:endParaRPr b="0" i="0" sz="9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02" name="Google Shape;602;g7a271e3a5d_0_17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Blockchain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" name="Google Shape;29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8600" y="1063663"/>
            <a:ext cx="8505825" cy="193357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"/>
          <p:cNvSpPr txBox="1"/>
          <p:nvPr/>
        </p:nvSpPr>
        <p:spPr>
          <a:xfrm>
            <a:off x="1816025" y="3425800"/>
            <a:ext cx="2060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wentieth Century"/>
              <a:buChar char="-"/>
            </a:pPr>
            <a:r>
              <a:rPr b="1" i="0" lang="fr-FR" sz="2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Pérenne</a:t>
            </a:r>
            <a:endParaRPr b="0" i="0" sz="14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96" name="Google Shape;296;p2"/>
          <p:cNvSpPr txBox="1"/>
          <p:nvPr/>
        </p:nvSpPr>
        <p:spPr>
          <a:xfrm>
            <a:off x="5319825" y="3425800"/>
            <a:ext cx="2514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wentieth Century"/>
              <a:buChar char="-"/>
            </a:pPr>
            <a:r>
              <a:rPr b="1" i="0" lang="fr-FR" sz="2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Infalsifiable</a:t>
            </a:r>
            <a:endParaRPr b="0" i="0" sz="14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97" name="Google Shape;297;p2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7a271e3a5d_0_8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PROOF OF STAKE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g7a271e3a5d_0_8"/>
          <p:cNvSpPr txBox="1"/>
          <p:nvPr/>
        </p:nvSpPr>
        <p:spPr>
          <a:xfrm>
            <a:off x="903300" y="4187075"/>
            <a:ext cx="670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09" name="Google Shape;609;g7a271e3a5d_0_8"/>
          <p:cNvSpPr txBox="1"/>
          <p:nvPr/>
        </p:nvSpPr>
        <p:spPr>
          <a:xfrm>
            <a:off x="843900" y="4664150"/>
            <a:ext cx="7456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Twentieth Century"/>
              <a:buNone/>
            </a:pPr>
            <a:r>
              <a:rPr b="0" i="0" lang="fr-FR" sz="9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source : </a:t>
            </a:r>
            <a:r>
              <a:rPr b="0" i="0" lang="fr-FR" sz="900" u="sng" cap="none" strike="noStrike">
                <a:solidFill>
                  <a:schemeClr val="hlink"/>
                </a:solidFill>
                <a:latin typeface="Twentieth Century"/>
                <a:ea typeface="Twentieth Century"/>
                <a:cs typeface="Twentieth Century"/>
                <a:sym typeface="Twentieth Century"/>
                <a:hlinkClick r:id="rId3"/>
              </a:rPr>
              <a:t>https://www.20minutes.fr/arts-stars/culture/2283587-20180607-video-blockchain-bullshit-alle-visiter-ferme-bitcoins-secrete-islande#&amp;gid=1&amp;pid=</a:t>
            </a:r>
            <a:r>
              <a:rPr b="0" i="0" lang="fr-FR" sz="9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</a:t>
            </a:r>
            <a:endParaRPr b="0" i="0" sz="9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610" name="Google Shape;610;g7a271e3a5d_0_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93550" y="1149988"/>
            <a:ext cx="5355951" cy="3427826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g7a271e3a5d_0_8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22309fb306_0_4"/>
          <p:cNvSpPr txBox="1"/>
          <p:nvPr/>
        </p:nvSpPr>
        <p:spPr>
          <a:xfrm>
            <a:off x="417522" y="14491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Blockchain</a:t>
            </a:r>
            <a:endParaRPr b="0" i="0" sz="4000" u="none" cap="none" strike="noStrike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617" name="Google Shape;617;g222309fb306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801" y="1194190"/>
            <a:ext cx="1198975" cy="119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g222309fb306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04975" y="1194150"/>
            <a:ext cx="1198975" cy="1198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g222309fb306_0_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46475" y="1258400"/>
            <a:ext cx="1070550" cy="10705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g222309fb306_0_4"/>
          <p:cNvSpPr/>
          <p:nvPr/>
        </p:nvSpPr>
        <p:spPr>
          <a:xfrm rot="2878">
            <a:off x="1906425" y="1611075"/>
            <a:ext cx="2150401" cy="3651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82FFFF"/>
          </a:solidFill>
          <a:ln cap="flat" cmpd="sng" w="9525">
            <a:solidFill>
              <a:srgbClr val="1347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21" name="Google Shape;621;g222309fb306_0_4"/>
          <p:cNvSpPr/>
          <p:nvPr/>
        </p:nvSpPr>
        <p:spPr>
          <a:xfrm rot="-480">
            <a:off x="4952410" y="1611270"/>
            <a:ext cx="2150400" cy="3648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82FFFF"/>
          </a:solidFill>
          <a:ln cap="flat" cmpd="sng" w="9525">
            <a:solidFill>
              <a:srgbClr val="1347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22" name="Google Shape;622;g222309fb306_0_4"/>
          <p:cNvSpPr/>
          <p:nvPr/>
        </p:nvSpPr>
        <p:spPr>
          <a:xfrm rot="-2700664">
            <a:off x="2170967" y="2881037"/>
            <a:ext cx="2197264" cy="364867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D3573D"/>
          </a:solidFill>
          <a:ln cap="flat" cmpd="sng" w="9525">
            <a:solidFill>
              <a:srgbClr val="1347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23" name="Google Shape;623;g222309fb306_0_4"/>
          <p:cNvSpPr/>
          <p:nvPr/>
        </p:nvSpPr>
        <p:spPr>
          <a:xfrm rot="-4169760">
            <a:off x="3079211" y="3060791"/>
            <a:ext cx="1855126" cy="364817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D3573D"/>
          </a:solidFill>
          <a:ln cap="flat" cmpd="sng" w="9525">
            <a:solidFill>
              <a:srgbClr val="1347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24" name="Google Shape;624;g222309fb306_0_4"/>
          <p:cNvSpPr/>
          <p:nvPr/>
        </p:nvSpPr>
        <p:spPr>
          <a:xfrm rot="4411869">
            <a:off x="4024594" y="3060848"/>
            <a:ext cx="1822260" cy="364706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D3573D"/>
          </a:solidFill>
          <a:ln cap="flat" cmpd="sng" w="9525">
            <a:solidFill>
              <a:srgbClr val="1347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25" name="Google Shape;625;g222309fb306_0_4"/>
          <p:cNvSpPr/>
          <p:nvPr/>
        </p:nvSpPr>
        <p:spPr>
          <a:xfrm rot="2960915">
            <a:off x="4765859" y="2960953"/>
            <a:ext cx="2008733" cy="364443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D3573D"/>
          </a:solidFill>
          <a:ln cap="flat" cmpd="sng" w="9525">
            <a:solidFill>
              <a:srgbClr val="1347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626" name="Google Shape;626;g222309fb306_0_4"/>
          <p:cNvPicPr preferRelativeResize="0"/>
          <p:nvPr/>
        </p:nvPicPr>
        <p:blipFill rotWithShape="1">
          <a:blip r:embed="rId5">
            <a:alphaModFix/>
          </a:blip>
          <a:srcRect b="0" l="12536" r="12529" t="0"/>
          <a:stretch/>
        </p:blipFill>
        <p:spPr>
          <a:xfrm>
            <a:off x="1521275" y="3902337"/>
            <a:ext cx="1070550" cy="80291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pic>
        <p:nvPicPr>
          <p:cNvPr id="627" name="Google Shape;627;g222309fb306_0_4"/>
          <p:cNvPicPr preferRelativeResize="0"/>
          <p:nvPr/>
        </p:nvPicPr>
        <p:blipFill rotWithShape="1">
          <a:blip r:embed="rId5">
            <a:alphaModFix/>
          </a:blip>
          <a:srcRect b="0" l="12536" r="12529" t="0"/>
          <a:stretch/>
        </p:blipFill>
        <p:spPr>
          <a:xfrm>
            <a:off x="3011888" y="4168562"/>
            <a:ext cx="1070550" cy="80291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pic>
        <p:nvPicPr>
          <p:cNvPr id="628" name="Google Shape;628;g222309fb306_0_4"/>
          <p:cNvPicPr preferRelativeResize="0"/>
          <p:nvPr/>
        </p:nvPicPr>
        <p:blipFill rotWithShape="1">
          <a:blip r:embed="rId5">
            <a:alphaModFix/>
          </a:blip>
          <a:srcRect b="0" l="12536" r="12529" t="0"/>
          <a:stretch/>
        </p:blipFill>
        <p:spPr>
          <a:xfrm>
            <a:off x="4723650" y="4168562"/>
            <a:ext cx="1070550" cy="80291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pic>
        <p:nvPicPr>
          <p:cNvPr id="629" name="Google Shape;629;g222309fb306_0_4"/>
          <p:cNvPicPr preferRelativeResize="0"/>
          <p:nvPr/>
        </p:nvPicPr>
        <p:blipFill rotWithShape="1">
          <a:blip r:embed="rId5">
            <a:alphaModFix/>
          </a:blip>
          <a:srcRect b="0" l="12536" r="12529" t="0"/>
          <a:stretch/>
        </p:blipFill>
        <p:spPr>
          <a:xfrm>
            <a:off x="6173175" y="3969487"/>
            <a:ext cx="1070550" cy="80291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630" name="Google Shape;630;g222309fb306_0_4"/>
          <p:cNvSpPr txBox="1"/>
          <p:nvPr/>
        </p:nvSpPr>
        <p:spPr>
          <a:xfrm rot="-1055">
            <a:off x="310827" y="2950705"/>
            <a:ext cx="1955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</a:t>
            </a:r>
            <a:r>
              <a:rPr lang="fr-FR" sz="13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ort UDP : 8887 | 8888</a:t>
            </a:r>
            <a:endParaRPr sz="13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Broadcast : 5000</a:t>
            </a:r>
            <a:endParaRPr sz="13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31" name="Google Shape;631;g222309fb306_0_4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d433a6a739_1_20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Sources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gd433a6a739_1_20"/>
          <p:cNvSpPr txBox="1"/>
          <p:nvPr/>
        </p:nvSpPr>
        <p:spPr>
          <a:xfrm>
            <a:off x="120100" y="1020775"/>
            <a:ext cx="5743800" cy="22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fr-FR" sz="9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Blockchain:</a:t>
            </a:r>
            <a:endParaRPr b="0" i="0" sz="9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fr-FR" sz="9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3"/>
              </a:rPr>
              <a:t>https://fr.wikipedia.org/wiki/Blockchain</a:t>
            </a:r>
            <a:endParaRPr b="0" i="0" sz="9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fr-FR" sz="9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4"/>
              </a:rPr>
              <a:t>https://fr.wikipedia.org/wiki/Architecture_distribu%C3%A9e</a:t>
            </a:r>
            <a:endParaRPr b="0" i="0" sz="9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fr-FR" sz="9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5"/>
              </a:rPr>
              <a:t>https://blockchainfrance.net/decouvrir-la-blockchain/c-est-quoi-la-blockchain/</a:t>
            </a:r>
            <a:endParaRPr b="0" i="0" sz="9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fr-FR" sz="9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6"/>
              </a:rPr>
              <a:t>https://youtu.be/bBC-nXj3Ng4</a:t>
            </a:r>
            <a:endParaRPr b="0" i="0" sz="13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-FR" sz="1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Hachage:</a:t>
            </a:r>
            <a:endParaRPr b="0" i="0" sz="10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-FR" sz="10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7"/>
              </a:rPr>
              <a:t>https://qvault.io/cryptography/how-sha-2-works-step-by-step-sha-256/</a:t>
            </a:r>
            <a:endParaRPr b="0" i="0" sz="13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-FR" sz="1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Proof of Work:</a:t>
            </a:r>
            <a:endParaRPr b="0" i="0" sz="10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-FR" sz="10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8"/>
              </a:rPr>
              <a:t>https://en.wikipedia.org/wiki/Proof_of_work</a:t>
            </a:r>
            <a:endParaRPr b="0" i="0" sz="10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2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2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38" name="Google Shape;638;gd433a6a739_1_20"/>
          <p:cNvSpPr txBox="1"/>
          <p:nvPr/>
        </p:nvSpPr>
        <p:spPr>
          <a:xfrm>
            <a:off x="4514650" y="966925"/>
            <a:ext cx="49734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fr-FR" sz="9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Digital </a:t>
            </a:r>
            <a:r>
              <a:rPr b="0" i="0" lang="fr-FR" sz="9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Signature:</a:t>
            </a:r>
            <a:endParaRPr b="0" i="0" sz="9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fr-FR" sz="9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9"/>
              </a:rPr>
              <a:t>https://www.educba.com/digital-signature-algorithm/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fr-FR" sz="9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0"/>
              </a:rPr>
              <a:t>https://fr.wikipedia.org/wiki/Digital_Signature_Algorithm</a:t>
            </a:r>
            <a:endParaRPr b="0" i="0" sz="9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fr-FR" sz="9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1"/>
              </a:rPr>
              <a:t>https://www.includehelp.com/cryptography/digital-signature-algorithm-dsa.aspx</a:t>
            </a:r>
            <a:endParaRPr b="0" i="0" sz="9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fr-FR" sz="9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2"/>
              </a:rPr>
              <a:t>https://wikimonde.com/article/Logarithme_discret</a:t>
            </a:r>
            <a:endParaRPr b="0" i="0" sz="13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-FR" sz="1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Structure Blockchain:</a:t>
            </a:r>
            <a:endParaRPr b="0" i="0" sz="10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-FR" sz="10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3"/>
              </a:rPr>
              <a:t>https://ethereum.org/en/developers/docs/</a:t>
            </a:r>
            <a:endParaRPr b="0" i="0" sz="10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-FR" sz="1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Proof of Stake:</a:t>
            </a:r>
            <a:endParaRPr b="0" i="0" sz="10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-FR" sz="1000" u="sng" cap="none" strike="noStrike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4"/>
              </a:rPr>
              <a:t>https://cryptographics.info/</a:t>
            </a:r>
            <a:endParaRPr b="0" i="0" sz="10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39" name="Google Shape;639;gd433a6a739_1_20"/>
          <p:cNvSpPr txBox="1"/>
          <p:nvPr/>
        </p:nvSpPr>
        <p:spPr>
          <a:xfrm>
            <a:off x="537425" y="3611000"/>
            <a:ext cx="41589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fr-FR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Smart Contract: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fr-FR" sz="10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5"/>
              </a:rPr>
              <a:t>https://ethereum.org/en/developers/docs/smart-contracts/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6"/>
              </a:rPr>
              <a:t>https://ethereumprice.org/gas/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fr-FR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NFT: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fr-FR" sz="10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7"/>
              </a:rPr>
              <a:t>http://erc721.org/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fr-FR" sz="10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8"/>
              </a:rPr>
              <a:t>https://www.cryptokitties.co/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fr-FR" sz="10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9"/>
              </a:rPr>
              <a:t>https://ethereum.org/en/nft/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40" name="Google Shape;640;gd433a6a739_1_20"/>
          <p:cNvSpPr txBox="1"/>
          <p:nvPr/>
        </p:nvSpPr>
        <p:spPr>
          <a:xfrm>
            <a:off x="5368175" y="3744450"/>
            <a:ext cx="3408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fr-FR" sz="1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Ethereum: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fr-FR" sz="10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20"/>
              </a:rPr>
              <a:t>https://ethereum.org/en/developers/docs/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fr-FR" sz="10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21"/>
              </a:rPr>
              <a:t>https://fr.wikipedia.org/wiki/Ethereum</a:t>
            </a:r>
            <a:endParaRPr sz="10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22"/>
              </a:rPr>
              <a:t>https://blockchainfrance.net/2016/03/04/comprendre-ethereum/</a:t>
            </a:r>
            <a:endParaRPr sz="1300">
              <a:solidFill>
                <a:schemeClr val="dk2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41" name="Google Shape;641;gd433a6a739_1_20"/>
          <p:cNvSpPr txBox="1"/>
          <p:nvPr/>
        </p:nvSpPr>
        <p:spPr>
          <a:xfrm>
            <a:off x="1082850" y="3072200"/>
            <a:ext cx="6978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Pour en apprendre plus</a:t>
            </a:r>
            <a:endParaRPr sz="23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42" name="Google Shape;642;gd433a6a739_1_20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Blockchain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3097" y="985558"/>
            <a:ext cx="5276850" cy="395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d294124749_2_0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Blockchain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2" name="Google Shape;312;gd294124749_2_0"/>
          <p:cNvGrpSpPr/>
          <p:nvPr/>
        </p:nvGrpSpPr>
        <p:grpSpPr>
          <a:xfrm>
            <a:off x="1410912" y="1813409"/>
            <a:ext cx="6321224" cy="1516702"/>
            <a:chOff x="1338" y="818254"/>
            <a:chExt cx="5750226" cy="1019700"/>
          </a:xfrm>
        </p:grpSpPr>
        <p:sp>
          <p:nvSpPr>
            <p:cNvPr id="313" name="Google Shape;313;gd294124749_2_0"/>
            <p:cNvSpPr/>
            <p:nvPr/>
          </p:nvSpPr>
          <p:spPr>
            <a:xfrm>
              <a:off x="1338" y="818254"/>
              <a:ext cx="1699500" cy="1019700"/>
            </a:xfrm>
            <a:prstGeom prst="rect">
              <a:avLst/>
            </a:prstGeom>
            <a:solidFill>
              <a:srgbClr val="F8A93A"/>
            </a:solidFill>
            <a:ln cap="flat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gd294124749_2_0"/>
            <p:cNvSpPr txBox="1"/>
            <p:nvPr/>
          </p:nvSpPr>
          <p:spPr>
            <a:xfrm>
              <a:off x="1338" y="818254"/>
              <a:ext cx="1699500" cy="10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400" lIns="152400" spcFirstLastPara="1" rIns="152400" wrap="square" tIns="1524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Alice donne 3 ETH à Bob</a:t>
              </a:r>
              <a:endPara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Bob donne 6 ETH à Ben</a:t>
              </a:r>
              <a:endPara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Gwenn donne 4 ETH à Paul</a:t>
              </a:r>
              <a:endPara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Paul donne 8 ETH à Alice</a:t>
              </a:r>
              <a:endPara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15" name="Google Shape;315;gd294124749_2_0"/>
            <p:cNvSpPr/>
            <p:nvPr/>
          </p:nvSpPr>
          <p:spPr>
            <a:xfrm>
              <a:off x="1736359" y="1206642"/>
              <a:ext cx="255000" cy="243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D3573D"/>
            </a:solidFill>
            <a:ln cap="flat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gd294124749_2_0"/>
            <p:cNvSpPr/>
            <p:nvPr/>
          </p:nvSpPr>
          <p:spPr>
            <a:xfrm>
              <a:off x="2026701" y="818254"/>
              <a:ext cx="1699500" cy="1019700"/>
            </a:xfrm>
            <a:prstGeom prst="rect">
              <a:avLst/>
            </a:prstGeom>
            <a:solidFill>
              <a:srgbClr val="B156D2"/>
            </a:solidFill>
            <a:ln cap="flat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gd294124749_2_0"/>
            <p:cNvSpPr txBox="1"/>
            <p:nvPr/>
          </p:nvSpPr>
          <p:spPr>
            <a:xfrm>
              <a:off x="2026701" y="818254"/>
              <a:ext cx="1699500" cy="10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400" lIns="152400" spcFirstLastPara="1" rIns="152400" wrap="square" tIns="1524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Bob donne 2 ETH à Alice</a:t>
              </a:r>
              <a:endPara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Ben donne 0.5 ETH à Paul</a:t>
              </a:r>
              <a:endPara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Emma donne 8 ETH à Lucie</a:t>
              </a:r>
              <a:endPara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Paul donne 2 ETH à Bob</a:t>
              </a:r>
              <a:endPara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18" name="Google Shape;318;gd294124749_2_0"/>
            <p:cNvSpPr/>
            <p:nvPr/>
          </p:nvSpPr>
          <p:spPr>
            <a:xfrm>
              <a:off x="3761723" y="1206642"/>
              <a:ext cx="255000" cy="243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63A0CB"/>
            </a:solidFill>
            <a:ln cap="flat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gd294124749_2_0"/>
            <p:cNvSpPr/>
            <p:nvPr/>
          </p:nvSpPr>
          <p:spPr>
            <a:xfrm>
              <a:off x="4052064" y="818254"/>
              <a:ext cx="1699500" cy="1019700"/>
            </a:xfrm>
            <a:prstGeom prst="rect">
              <a:avLst/>
            </a:prstGeom>
            <a:solidFill>
              <a:schemeClr val="accent6"/>
            </a:solidFill>
            <a:ln cap="flat" cmpd="sng" w="222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gd294124749_2_0"/>
            <p:cNvSpPr txBox="1"/>
            <p:nvPr/>
          </p:nvSpPr>
          <p:spPr>
            <a:xfrm>
              <a:off x="4052064" y="818254"/>
              <a:ext cx="1699500" cy="10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400" lIns="152400" spcFirstLastPara="1" rIns="152400" wrap="square" tIns="1524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Pierre donne 3 ETH à Bill</a:t>
              </a:r>
              <a:endPara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Elon donne 6 ETH à Mark</a:t>
              </a:r>
              <a:endPara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Jack donne 4 ETH à Alice</a:t>
              </a:r>
              <a:endPara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Twentieth Century"/>
                <a:buNone/>
              </a:pPr>
              <a:r>
                <a:rPr b="0" i="0" lang="fr-FR" sz="11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Bob donne 8 ETH à Jean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1" name="Google Shape;321;gd294124749_2_0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15"/>
          <p:cNvPicPr preferRelativeResize="0"/>
          <p:nvPr/>
        </p:nvPicPr>
        <p:blipFill rotWithShape="1">
          <a:blip r:embed="rId3">
            <a:alphaModFix amt="30000"/>
          </a:blip>
          <a:srcRect b="0" l="0" r="0" t="0"/>
          <a:stretch/>
        </p:blipFill>
        <p:spPr>
          <a:xfrm>
            <a:off x="-1193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8" name="Google Shape;328;p15"/>
          <p:cNvGrpSpPr/>
          <p:nvPr/>
        </p:nvGrpSpPr>
        <p:grpSpPr>
          <a:xfrm>
            <a:off x="1" y="0"/>
            <a:ext cx="9040414" cy="5143500"/>
            <a:chOff x="-14288" y="0"/>
            <a:chExt cx="12053888" cy="6858001"/>
          </a:xfrm>
        </p:grpSpPr>
        <p:grpSp>
          <p:nvGrpSpPr>
            <p:cNvPr id="329" name="Google Shape;329;p15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330" name="Google Shape;330;p15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15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15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15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4" name="Google Shape;334;p15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15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6" name="Google Shape;336;p15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7" name="Google Shape;337;p15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15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15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0" name="Google Shape;340;p15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341" name="Google Shape;341;p15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342" name="Google Shape;342;p15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3" name="Google Shape;343;p15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4" name="Google Shape;344;p15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5" name="Google Shape;345;p15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15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15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8" name="Google Shape;348;p15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15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0" name="Google Shape;350;p15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15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2" name="Google Shape;352;p15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3" name="Google Shape;353;p15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15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15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6" name="Google Shape;356;p15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7" name="Google Shape;357;p15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58" name="Google Shape;358;p15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9" name="Google Shape;359;p15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15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15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2" name="Google Shape;362;p15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15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4" name="Google Shape;364;p15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15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6" name="Google Shape;366;p15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15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68" name="Google Shape;368;p15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369" name="Google Shape;369;p15"/>
          <p:cNvGrpSpPr/>
          <p:nvPr/>
        </p:nvGrpSpPr>
        <p:grpSpPr>
          <a:xfrm>
            <a:off x="-4575" y="-8538"/>
            <a:ext cx="915604" cy="5143499"/>
            <a:chOff x="-14288" y="0"/>
            <a:chExt cx="1220788" cy="6858001"/>
          </a:xfrm>
        </p:grpSpPr>
        <p:sp>
          <p:nvSpPr>
            <p:cNvPr id="370" name="Google Shape;370;p15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5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4" name="Google Shape;374;p15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6" name="Google Shape;376;p15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7" name="Google Shape;377;p15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5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0" name="Google Shape;380;p15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1" name="Google Shape;381;p15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82" name="Google Shape;382;p15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3" name="Google Shape;383;p15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4" name="Google Shape;384;p15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5" name="Google Shape;385;p15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8" name="Google Shape;388;p15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0" name="Google Shape;390;p15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2" name="Google Shape;392;p15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3" name="Google Shape;393;p15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6" name="Google Shape;396;p15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97" name="Google Shape;39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2" y="-1"/>
            <a:ext cx="304614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15"/>
          <p:cNvSpPr/>
          <p:nvPr/>
        </p:nvSpPr>
        <p:spPr>
          <a:xfrm>
            <a:off x="0" y="1389"/>
            <a:ext cx="3041715" cy="51435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76200" rotWithShape="0" algn="l" dist="38100">
              <a:srgbClr val="000000">
                <a:alpha val="3647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399" name="Google Shape;399;p15"/>
          <p:cNvGrpSpPr/>
          <p:nvPr/>
        </p:nvGrpSpPr>
        <p:grpSpPr>
          <a:xfrm>
            <a:off x="892" y="-7498"/>
            <a:ext cx="915604" cy="5143499"/>
            <a:chOff x="-14288" y="0"/>
            <a:chExt cx="1220788" cy="6858001"/>
          </a:xfrm>
        </p:grpSpPr>
        <p:sp>
          <p:nvSpPr>
            <p:cNvPr id="400" name="Google Shape;400;p15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04" name="Google Shape;404;p15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06" name="Google Shape;406;p15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07" name="Google Shape;407;p15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0" name="Google Shape;410;p15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11" name="Google Shape;411;p15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12" name="Google Shape;412;p15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3" name="Google Shape;413;p15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4" name="Google Shape;414;p15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5" name="Google Shape;415;p15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8" name="Google Shape;418;p15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20" name="Google Shape;420;p15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22" name="Google Shape;422;p15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23" name="Google Shape;423;p15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26" name="Google Shape;426;p15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7" name="Google Shape;427;p15"/>
          <p:cNvPicPr preferRelativeResize="0"/>
          <p:nvPr/>
        </p:nvPicPr>
        <p:blipFill rotWithShape="1">
          <a:blip r:embed="rId3">
            <a:alphaModFix amt="30000"/>
          </a:blip>
          <a:srcRect b="0" l="0" r="0" t="0"/>
          <a:stretch/>
        </p:blipFill>
        <p:spPr>
          <a:xfrm>
            <a:off x="892" y="-9928"/>
            <a:ext cx="304703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5"/>
          <p:cNvSpPr txBox="1"/>
          <p:nvPr/>
        </p:nvSpPr>
        <p:spPr>
          <a:xfrm>
            <a:off x="639997" y="851010"/>
            <a:ext cx="2057483" cy="3191269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fr-FR" sz="36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FIABILITÉ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9" name="Google Shape;429;p15"/>
          <p:cNvGrpSpPr/>
          <p:nvPr/>
        </p:nvGrpSpPr>
        <p:grpSpPr>
          <a:xfrm>
            <a:off x="3496641" y="1369592"/>
            <a:ext cx="5019561" cy="2154105"/>
            <a:chOff x="0" y="518581"/>
            <a:chExt cx="5019561" cy="2154105"/>
          </a:xfrm>
        </p:grpSpPr>
        <p:sp>
          <p:nvSpPr>
            <p:cNvPr id="430" name="Google Shape;430;p15"/>
            <p:cNvSpPr/>
            <p:nvPr/>
          </p:nvSpPr>
          <p:spPr>
            <a:xfrm>
              <a:off x="0" y="518581"/>
              <a:ext cx="5019561" cy="957380"/>
            </a:xfrm>
            <a:prstGeom prst="roundRect">
              <a:avLst>
                <a:gd fmla="val 10000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289607" y="733991"/>
              <a:ext cx="526559" cy="526559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1105774" y="518581"/>
              <a:ext cx="3913786" cy="9573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5"/>
            <p:cNvSpPr txBox="1"/>
            <p:nvPr/>
          </p:nvSpPr>
          <p:spPr>
            <a:xfrm>
              <a:off x="1105774" y="518581"/>
              <a:ext cx="3913786" cy="9573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300" lIns="101300" spcFirstLastPara="1" rIns="101300" wrap="square" tIns="1013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Twentieth Century"/>
                <a:buNone/>
              </a:pPr>
              <a:r>
                <a:rPr b="0" i="0" lang="fr-FR" sz="2500" u="none" cap="none" strike="noStrik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Problème du logarithme discret</a:t>
              </a:r>
              <a:endParaRPr b="0" i="0" sz="25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0" y="1715306"/>
              <a:ext cx="5019561" cy="957380"/>
            </a:xfrm>
            <a:prstGeom prst="roundRect">
              <a:avLst>
                <a:gd fmla="val 10000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289607" y="1930717"/>
              <a:ext cx="526559" cy="526559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1105774" y="1715306"/>
              <a:ext cx="3913786" cy="9573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5"/>
            <p:cNvSpPr txBox="1"/>
            <p:nvPr/>
          </p:nvSpPr>
          <p:spPr>
            <a:xfrm>
              <a:off x="1105774" y="1715306"/>
              <a:ext cx="3913786" cy="9573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300" lIns="101300" spcFirstLastPara="1" rIns="101300" wrap="square" tIns="1013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Twentieth Century"/>
                <a:buNone/>
              </a:pPr>
              <a:r>
                <a:rPr b="0" i="0" lang="fr-FR" sz="2500" u="none" cap="none" strike="noStrik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Résoudre y = g</a:t>
              </a:r>
              <a:r>
                <a:rPr b="0" baseline="30000" i="0" lang="fr-FR" sz="2500" u="none" cap="none" strike="noStrik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x </a:t>
              </a:r>
              <a:r>
                <a:rPr b="0" i="0" lang="fr-FR" sz="2500" u="none" cap="none" strike="noStrik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[p]</a:t>
              </a:r>
              <a:endParaRPr b="0" i="0" sz="25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438" name="Google Shape;438;p15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Google Shape;44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0637" y="1063675"/>
            <a:ext cx="4981776" cy="36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20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FONCTION DE HACHAGE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0"/>
          <p:cNvSpPr txBox="1"/>
          <p:nvPr/>
        </p:nvSpPr>
        <p:spPr>
          <a:xfrm>
            <a:off x="1536125" y="4767775"/>
            <a:ext cx="7149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Twentieth Century"/>
              <a:buNone/>
            </a:pPr>
            <a:r>
              <a:rPr b="0" i="0" lang="fr-FR" sz="9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source : </a:t>
            </a:r>
            <a:r>
              <a:rPr b="0" i="0" lang="fr-FR" sz="900" u="sng" cap="none" strike="noStrike">
                <a:solidFill>
                  <a:schemeClr val="hlink"/>
                </a:solidFill>
                <a:latin typeface="Twentieth Century"/>
                <a:ea typeface="Twentieth Century"/>
                <a:cs typeface="Twentieth Century"/>
                <a:sym typeface="Twentieth Century"/>
                <a:hlinkClick r:id="rId4"/>
              </a:rPr>
              <a:t>https://commons.wikimedia.org/wiki/File:Cryptographic_Hash_Function.svg#/media/File:Cryptographic_Hash_Function.svg</a:t>
            </a:r>
            <a:endParaRPr b="0" i="0" sz="9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46" name="Google Shape;446;p20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1400" y="877150"/>
            <a:ext cx="7543125" cy="3702425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22"/>
          <p:cNvSpPr txBox="1"/>
          <p:nvPr/>
        </p:nvSpPr>
        <p:spPr>
          <a:xfrm>
            <a:off x="1526200" y="2616350"/>
            <a:ext cx="104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wentieth Century"/>
              <a:buNone/>
            </a:pPr>
            <a:r>
              <a:rPr b="0" i="0" lang="fr-FR" sz="1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Bloc 1</a:t>
            </a:r>
            <a:endParaRPr b="0" i="0" sz="1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53" name="Google Shape;453;p22"/>
          <p:cNvSpPr txBox="1"/>
          <p:nvPr/>
        </p:nvSpPr>
        <p:spPr>
          <a:xfrm>
            <a:off x="2566900" y="2616350"/>
            <a:ext cx="104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wentieth Century"/>
              <a:buNone/>
            </a:pPr>
            <a:r>
              <a:rPr b="0" i="0" lang="fr-FR" sz="1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Bloc 2</a:t>
            </a:r>
            <a:endParaRPr b="0" i="0" sz="1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54" name="Google Shape;454;p22"/>
          <p:cNvSpPr txBox="1"/>
          <p:nvPr/>
        </p:nvSpPr>
        <p:spPr>
          <a:xfrm>
            <a:off x="4754575" y="2616350"/>
            <a:ext cx="104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wentieth Century"/>
              <a:buNone/>
            </a:pPr>
            <a:r>
              <a:rPr b="0" i="0" lang="fr-FR" sz="1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Bloc n-1</a:t>
            </a:r>
            <a:endParaRPr b="0" i="0" sz="1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55" name="Google Shape;455;p22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SHA-2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2"/>
          <p:cNvSpPr txBox="1"/>
          <p:nvPr/>
        </p:nvSpPr>
        <p:spPr>
          <a:xfrm>
            <a:off x="997050" y="4664125"/>
            <a:ext cx="7149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Twentieth Century"/>
              <a:buNone/>
            </a:pPr>
            <a:r>
              <a:rPr b="0" i="0" lang="fr-FR" sz="9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source :</a:t>
            </a:r>
            <a:r>
              <a:rPr b="0" i="0" lang="fr-FR" sz="900" u="sng" cap="none" strike="noStrike">
                <a:solidFill>
                  <a:schemeClr val="hlink"/>
                </a:solidFill>
                <a:latin typeface="Twentieth Century"/>
                <a:ea typeface="Twentieth Century"/>
                <a:cs typeface="Twentieth Century"/>
                <a:sym typeface="Twentieth Century"/>
                <a:hlinkClick r:id="rId4"/>
              </a:rPr>
              <a:t> https://fr.wikipedia.org/wiki/SHA-2</a:t>
            </a:r>
            <a:endParaRPr b="0" i="0" sz="9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57" name="Google Shape;457;p22"/>
          <p:cNvSpPr txBox="1"/>
          <p:nvPr/>
        </p:nvSpPr>
        <p:spPr>
          <a:xfrm>
            <a:off x="5847150" y="2523950"/>
            <a:ext cx="981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wentieth Century"/>
              <a:buNone/>
            </a:pPr>
            <a:r>
              <a:rPr b="0" i="0" lang="fr-FR" sz="1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Bloc n +</a:t>
            </a:r>
            <a:endParaRPr b="0" i="0" sz="1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wentieth Century"/>
              <a:buNone/>
            </a:pPr>
            <a:r>
              <a:rPr b="0" i="0" lang="fr-FR" sz="1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Bourrage</a:t>
            </a:r>
            <a:endParaRPr b="0" i="0" sz="1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58" name="Google Shape;458;p22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3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SHA-256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23"/>
          <p:cNvSpPr txBox="1"/>
          <p:nvPr/>
        </p:nvSpPr>
        <p:spPr>
          <a:xfrm>
            <a:off x="551875" y="1317150"/>
            <a:ext cx="8079600" cy="11695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wentieth Century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wentieth Century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wentieth Century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465" name="Google Shape;465;p23"/>
          <p:cNvGrpSpPr/>
          <p:nvPr/>
        </p:nvGrpSpPr>
        <p:grpSpPr>
          <a:xfrm>
            <a:off x="1637977" y="1065835"/>
            <a:ext cx="5868045" cy="3447476"/>
            <a:chOff x="2157" y="185054"/>
            <a:chExt cx="5868045" cy="3447476"/>
          </a:xfrm>
        </p:grpSpPr>
        <p:sp>
          <p:nvSpPr>
            <p:cNvPr id="466" name="Google Shape;466;p23"/>
            <p:cNvSpPr/>
            <p:nvPr/>
          </p:nvSpPr>
          <p:spPr>
            <a:xfrm>
              <a:off x="2157" y="185054"/>
              <a:ext cx="5868045" cy="1467011"/>
            </a:xfrm>
            <a:prstGeom prst="roundRect">
              <a:avLst>
                <a:gd fmla="val 10000" name="adj"/>
              </a:avLst>
            </a:prstGeom>
            <a:solidFill>
              <a:srgbClr val="B156D2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23"/>
            <p:cNvSpPr txBox="1"/>
            <p:nvPr/>
          </p:nvSpPr>
          <p:spPr>
            <a:xfrm>
              <a:off x="45124" y="228021"/>
              <a:ext cx="5782111" cy="13810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Twentieth Century"/>
                <a:buNone/>
              </a:pPr>
              <a:r>
                <a:rPr b="1" i="0" lang="fr-FR" sz="2700" u="sng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Le prétraitement :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945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Twentieth Century"/>
                <a:buNone/>
              </a:pPr>
              <a:r>
                <a:rPr b="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message </a:t>
              </a:r>
              <a:r>
                <a:rPr b="1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M</a:t>
              </a:r>
              <a:r>
                <a:rPr b="1" baseline="-2500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i</a:t>
              </a:r>
              <a:endParaRPr b="0" i="0" sz="27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945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Twentieth Century"/>
                <a:buNone/>
              </a:pPr>
              <a:r>
                <a:rPr b="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il faut que dim(</a:t>
              </a:r>
              <a:r>
                <a:rPr b="1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M</a:t>
              </a:r>
              <a:r>
                <a:rPr b="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) = 0 [512]</a:t>
              </a:r>
              <a:endParaRPr b="0" i="0" sz="27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8" name="Google Shape;468;p23"/>
            <p:cNvSpPr/>
            <p:nvPr/>
          </p:nvSpPr>
          <p:spPr>
            <a:xfrm rot="5400000">
              <a:off x="2807816" y="1780429"/>
              <a:ext cx="256726" cy="256726"/>
            </a:xfrm>
            <a:prstGeom prst="rightArrow">
              <a:avLst>
                <a:gd fmla="val 66700" name="adj1"/>
                <a:gd fmla="val 50000" name="adj2"/>
              </a:avLst>
            </a:prstGeom>
            <a:solidFill>
              <a:srgbClr val="B15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2157" y="2165519"/>
              <a:ext cx="5868045" cy="1467011"/>
            </a:xfrm>
            <a:prstGeom prst="roundRect">
              <a:avLst>
                <a:gd fmla="val 10000" name="adj"/>
              </a:avLst>
            </a:prstGeom>
            <a:solidFill>
              <a:srgbClr val="7BBAEA">
                <a:alpha val="89411"/>
              </a:srgbClr>
            </a:solidFill>
            <a:ln cap="flat" cmpd="sng" w="15875">
              <a:solidFill>
                <a:srgbClr val="E4CFEF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23"/>
            <p:cNvSpPr txBox="1"/>
            <p:nvPr/>
          </p:nvSpPr>
          <p:spPr>
            <a:xfrm>
              <a:off x="45124" y="2208486"/>
              <a:ext cx="5782111" cy="13810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Twentieth Century"/>
                <a:buNone/>
              </a:pPr>
              <a:r>
                <a:rPr b="0" i="0" lang="fr-FR" sz="2700" u="sng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étape du bourrage :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945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Twentieth Century"/>
                <a:buNone/>
              </a:pPr>
              <a:r>
                <a:rPr b="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dim(M</a:t>
              </a:r>
              <a:r>
                <a:rPr b="0" baseline="-2500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i</a:t>
              </a:r>
              <a:r>
                <a:rPr b="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 + M</a:t>
              </a:r>
              <a:r>
                <a:rPr b="0" baseline="-2500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x</a:t>
              </a:r>
              <a:r>
                <a:rPr b="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) = 0 [512]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945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Twentieth Century"/>
                <a:buNone/>
              </a:pPr>
              <a:r>
                <a:rPr b="1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M</a:t>
              </a:r>
              <a:r>
                <a:rPr b="1" baseline="-2500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f</a:t>
              </a:r>
              <a:r>
                <a:rPr b="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 = M</a:t>
              </a:r>
              <a:r>
                <a:rPr b="0" baseline="-2500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i</a:t>
              </a:r>
              <a:r>
                <a:rPr b="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 + M</a:t>
              </a:r>
              <a:r>
                <a:rPr b="0" baseline="-2500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x</a:t>
              </a:r>
              <a:r>
                <a:rPr b="0" i="0" lang="fr-FR" sz="27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 </a:t>
              </a:r>
              <a:endParaRPr b="0" i="0" sz="27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471" name="Google Shape;471;p23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5"/>
          <p:cNvSpPr txBox="1"/>
          <p:nvPr/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b="0" i="0" lang="fr-FR" sz="4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SHA-256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5"/>
          <p:cNvSpPr/>
          <p:nvPr/>
        </p:nvSpPr>
        <p:spPr>
          <a:xfrm>
            <a:off x="457175" y="1475300"/>
            <a:ext cx="2921400" cy="218550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Message + bourrage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512 x n bits</a:t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78" name="Google Shape;478;p25"/>
          <p:cNvSpPr/>
          <p:nvPr/>
        </p:nvSpPr>
        <p:spPr>
          <a:xfrm>
            <a:off x="4013975" y="2082500"/>
            <a:ext cx="2081400" cy="971100"/>
          </a:xfrm>
          <a:prstGeom prst="rect">
            <a:avLst/>
          </a:prstGeom>
          <a:solidFill>
            <a:srgbClr val="85E085">
              <a:alpha val="87843"/>
            </a:srgbClr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Bloc</a:t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512 bits</a:t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79" name="Google Shape;479;p25"/>
          <p:cNvSpPr txBox="1"/>
          <p:nvPr/>
        </p:nvSpPr>
        <p:spPr>
          <a:xfrm>
            <a:off x="4091225" y="3264300"/>
            <a:ext cx="192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Nombre : n</a:t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80" name="Google Shape;480;p25"/>
          <p:cNvSpPr/>
          <p:nvPr/>
        </p:nvSpPr>
        <p:spPr>
          <a:xfrm>
            <a:off x="3382175" y="2413550"/>
            <a:ext cx="631800" cy="30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81" name="Google Shape;481;p25"/>
          <p:cNvSpPr/>
          <p:nvPr/>
        </p:nvSpPr>
        <p:spPr>
          <a:xfrm>
            <a:off x="6932075" y="2265150"/>
            <a:ext cx="1658700" cy="6132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Mots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32 bits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25"/>
          <p:cNvSpPr/>
          <p:nvPr/>
        </p:nvSpPr>
        <p:spPr>
          <a:xfrm>
            <a:off x="6095375" y="2417250"/>
            <a:ext cx="836700" cy="30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83" name="Google Shape;483;p25"/>
          <p:cNvSpPr txBox="1"/>
          <p:nvPr/>
        </p:nvSpPr>
        <p:spPr>
          <a:xfrm>
            <a:off x="6503094" y="3264300"/>
            <a:ext cx="2419546" cy="4616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rPr b="0" i="0" lang="fr-FR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Nombre : 16 par bloc</a:t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84" name="Google Shape;484;p25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